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331" r:id="rId2"/>
    <p:sldId id="349" r:id="rId3"/>
    <p:sldId id="395" r:id="rId4"/>
    <p:sldId id="397" r:id="rId5"/>
    <p:sldId id="399" r:id="rId6"/>
    <p:sldId id="333" r:id="rId7"/>
    <p:sldId id="334" r:id="rId8"/>
    <p:sldId id="335" r:id="rId9"/>
    <p:sldId id="336" r:id="rId10"/>
    <p:sldId id="338" r:id="rId11"/>
    <p:sldId id="383" r:id="rId12"/>
    <p:sldId id="341" r:id="rId13"/>
    <p:sldId id="367" r:id="rId14"/>
    <p:sldId id="443" r:id="rId15"/>
    <p:sldId id="343" r:id="rId16"/>
    <p:sldId id="400" r:id="rId17"/>
    <p:sldId id="401" r:id="rId18"/>
    <p:sldId id="402" r:id="rId19"/>
    <p:sldId id="444" r:id="rId20"/>
    <p:sldId id="344" r:id="rId21"/>
    <p:sldId id="353" r:id="rId22"/>
    <p:sldId id="446" r:id="rId23"/>
    <p:sldId id="355" r:id="rId24"/>
    <p:sldId id="363" r:id="rId25"/>
    <p:sldId id="403" r:id="rId26"/>
    <p:sldId id="369" r:id="rId27"/>
    <p:sldId id="364" r:id="rId28"/>
    <p:sldId id="409" r:id="rId29"/>
    <p:sldId id="410" r:id="rId30"/>
    <p:sldId id="411" r:id="rId31"/>
    <p:sldId id="404" r:id="rId32"/>
    <p:sldId id="405" r:id="rId33"/>
    <p:sldId id="406" r:id="rId34"/>
    <p:sldId id="407" r:id="rId35"/>
    <p:sldId id="413" r:id="rId36"/>
    <p:sldId id="414" r:id="rId37"/>
    <p:sldId id="415" r:id="rId38"/>
    <p:sldId id="368" r:id="rId39"/>
    <p:sldId id="381" r:id="rId40"/>
    <p:sldId id="391" r:id="rId41"/>
    <p:sldId id="382" r:id="rId42"/>
    <p:sldId id="392" r:id="rId43"/>
    <p:sldId id="384" r:id="rId44"/>
    <p:sldId id="388" r:id="rId45"/>
    <p:sldId id="393" r:id="rId46"/>
    <p:sldId id="389" r:id="rId47"/>
    <p:sldId id="412" r:id="rId48"/>
    <p:sldId id="375" r:id="rId49"/>
    <p:sldId id="376" r:id="rId50"/>
    <p:sldId id="429" r:id="rId51"/>
    <p:sldId id="416" r:id="rId52"/>
    <p:sldId id="447" r:id="rId53"/>
    <p:sldId id="417" r:id="rId54"/>
    <p:sldId id="418" r:id="rId55"/>
    <p:sldId id="450" r:id="rId56"/>
    <p:sldId id="433" r:id="rId57"/>
    <p:sldId id="430" r:id="rId58"/>
    <p:sldId id="442" r:id="rId59"/>
    <p:sldId id="448" r:id="rId60"/>
    <p:sldId id="449" r:id="rId61"/>
    <p:sldId id="431" r:id="rId62"/>
    <p:sldId id="434" r:id="rId63"/>
    <p:sldId id="436" r:id="rId64"/>
    <p:sldId id="441" r:id="rId65"/>
    <p:sldId id="315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0096FF"/>
    <a:srgbClr val="009193"/>
    <a:srgbClr val="941651"/>
    <a:srgbClr val="FF6B0B"/>
    <a:srgbClr val="FFFC00"/>
    <a:srgbClr val="317EEC"/>
    <a:srgbClr val="0432FF"/>
    <a:srgbClr val="FF7100"/>
    <a:srgbClr val="FE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4"/>
    <p:restoredTop sz="95840"/>
  </p:normalViewPr>
  <p:slideViewPr>
    <p:cSldViewPr snapToGrid="0">
      <p:cViewPr varScale="1">
        <p:scale>
          <a:sx n="113" d="100"/>
          <a:sy n="113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8T14:46:03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0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F033DC-29A5-5DA1-7046-DB890EC0B7BA}"/>
              </a:ext>
            </a:extLst>
          </p:cNvPr>
          <p:cNvSpPr txBox="1"/>
          <p:nvPr/>
        </p:nvSpPr>
        <p:spPr>
          <a:xfrm>
            <a:off x="1926066" y="3924569"/>
            <a:ext cx="7214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Bold"/>
              </a:rPr>
              <a:t>Судейский семинар ФТСАРР 01.02.2026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6574-725A-5F46-8FAF-143A6DC7D57B}"/>
              </a:ext>
            </a:extLst>
          </p:cNvPr>
          <p:cNvSpPr txBox="1"/>
          <p:nvPr/>
        </p:nvSpPr>
        <p:spPr>
          <a:xfrm>
            <a:off x="1926067" y="4449126"/>
            <a:ext cx="58736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Ведущие семинара: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Деркач Елена Николаевна</a:t>
            </a:r>
          </a:p>
          <a:p>
            <a:r>
              <a:rPr lang="ru-RU" sz="1400" dirty="0">
                <a:solidFill>
                  <a:schemeClr val="bg1"/>
                </a:solidFill>
                <a:latin typeface="Proxima Nova Bold"/>
              </a:rPr>
              <a:t>Пайвина Наталья Викторовна</a:t>
            </a:r>
            <a:endParaRPr lang="en-US" sz="1400" dirty="0">
              <a:solidFill>
                <a:schemeClr val="bg1"/>
              </a:solidFill>
              <a:latin typeface="Proxima Nova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007F7-0166-763B-5855-233BEC7D49B9}"/>
              </a:ext>
            </a:extLst>
          </p:cNvPr>
          <p:cNvSpPr txBox="1"/>
          <p:nvPr/>
        </p:nvSpPr>
        <p:spPr>
          <a:xfrm>
            <a:off x="1926066" y="2295565"/>
            <a:ext cx="7897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chemeClr val="bg1"/>
                </a:solidFill>
                <a:effectLst/>
                <a:latin typeface="Proxima Nova Bold"/>
              </a:rPr>
              <a:t>Изменения в Правилах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1ECB0A-3813-1757-6B96-F11CC99F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138" y="727831"/>
            <a:ext cx="7156622" cy="760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4D2AFF-93F6-DF5C-58EA-C122B05D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52" y="4990097"/>
            <a:ext cx="4528042" cy="7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5A1CF-5E7E-113D-1FC5-93A86C4099E1}"/>
              </a:ext>
            </a:extLst>
          </p:cNvPr>
          <p:cNvSpPr txBox="1"/>
          <p:nvPr/>
        </p:nvSpPr>
        <p:spPr>
          <a:xfrm>
            <a:off x="3205566" y="360012"/>
            <a:ext cx="5780868" cy="1228107"/>
          </a:xfrm>
          <a:prstGeom prst="rect">
            <a:avLst/>
          </a:prstGeom>
          <a:solidFill>
            <a:srgbClr val="00919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Акробатический элемент</a:t>
            </a:r>
          </a:p>
          <a:p>
            <a:pPr algn="ctr"/>
            <a:r>
              <a:rPr lang="ru-RU" sz="32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(элемент)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C5124-3EAD-B8CC-449D-010421F5D477}"/>
              </a:ext>
            </a:extLst>
          </p:cNvPr>
          <p:cNvSpPr txBox="1"/>
          <p:nvPr/>
        </p:nvSpPr>
        <p:spPr>
          <a:xfrm>
            <a:off x="3095797" y="1837012"/>
            <a:ext cx="6728847" cy="68775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1365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 и описан в приложениях №№ 2-6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AFA29-921E-70F3-5E55-FDD9E522A3A4}"/>
              </a:ext>
            </a:extLst>
          </p:cNvPr>
          <p:cNvSpPr txBox="1"/>
          <p:nvPr/>
        </p:nvSpPr>
        <p:spPr>
          <a:xfrm>
            <a:off x="1216142" y="3226066"/>
            <a:ext cx="4132471" cy="229508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422275" marR="41275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исходное положение</a:t>
            </a:r>
            <a:endParaRPr lang="en-US" sz="20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275" marR="41275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стартовое движение</a:t>
            </a:r>
            <a:endParaRPr lang="en-US" sz="20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275" marR="41275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движение</a:t>
            </a:r>
            <a:endParaRPr lang="en-US" sz="20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275" marR="41275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промежуточное положение</a:t>
            </a:r>
            <a:endParaRPr lang="en-US" sz="20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275" marR="41275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конечное положение</a:t>
            </a:r>
            <a:endParaRPr lang="en-US" sz="20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D108F-9AED-E597-8D90-5DA8C3E5BEDC}"/>
              </a:ext>
            </a:extLst>
          </p:cNvPr>
          <p:cNvSpPr txBox="1"/>
          <p:nvPr/>
        </p:nvSpPr>
        <p:spPr>
          <a:xfrm>
            <a:off x="1216143" y="2685819"/>
            <a:ext cx="4680400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состоит из фаз: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61F6C-D48B-2FB1-8157-1F7749D87D2A}"/>
              </a:ext>
            </a:extLst>
          </p:cNvPr>
          <p:cNvSpPr txBox="1"/>
          <p:nvPr/>
        </p:nvSpPr>
        <p:spPr>
          <a:xfrm>
            <a:off x="3409818" y="5815608"/>
            <a:ext cx="6279409" cy="646331"/>
          </a:xfrm>
          <a:prstGeom prst="rect">
            <a:avLst/>
          </a:prstGeom>
          <a:solidFill>
            <a:srgbClr val="C00000">
              <a:alpha val="85453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начинается и заканчивается на полу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C96E8-CC23-7768-7282-CF111A45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73" y="1867527"/>
            <a:ext cx="669213" cy="626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42827-3E9F-3427-CA64-F8370310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773" y="5651696"/>
            <a:ext cx="854482" cy="863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B3C37-6E80-6D87-552F-435125EA7763}"/>
              </a:ext>
            </a:extLst>
          </p:cNvPr>
          <p:cNvSpPr txBox="1"/>
          <p:nvPr/>
        </p:nvSpPr>
        <p:spPr>
          <a:xfrm>
            <a:off x="6813804" y="2613392"/>
            <a:ext cx="4480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«элемент» включает только то, что есть в приложении для конкретной дисциплины и, соответственно, в этой дисциплине может быть заявлено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8CD92C2-8866-8D99-BBD3-213B84261EF4}"/>
              </a:ext>
            </a:extLst>
          </p:cNvPr>
          <p:cNvCxnSpPr>
            <a:cxnSpLocks/>
          </p:cNvCxnSpPr>
          <p:nvPr/>
        </p:nvCxnSpPr>
        <p:spPr>
          <a:xfrm>
            <a:off x="6460219" y="3146319"/>
            <a:ext cx="0" cy="1098289"/>
          </a:xfrm>
          <a:prstGeom prst="line">
            <a:avLst/>
          </a:prstGeom>
          <a:ln w="50800" cmpd="sng">
            <a:solidFill>
              <a:srgbClr val="0091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545F61-6CC5-CE9E-0105-09169AA3F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7920" y="2717138"/>
            <a:ext cx="388149" cy="287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CB4612-71D4-878E-3309-58A33C21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66145" y="2735955"/>
            <a:ext cx="388149" cy="28787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AA44E81-1A4F-4265-961B-3C7A3EB16B50}"/>
              </a:ext>
            </a:extLst>
          </p:cNvPr>
          <p:cNvCxnSpPr>
            <a:cxnSpLocks/>
          </p:cNvCxnSpPr>
          <p:nvPr/>
        </p:nvCxnSpPr>
        <p:spPr>
          <a:xfrm>
            <a:off x="1041994" y="3146319"/>
            <a:ext cx="0" cy="2227347"/>
          </a:xfrm>
          <a:prstGeom prst="line">
            <a:avLst/>
          </a:prstGeom>
          <a:ln w="50800" cmpd="sng">
            <a:solidFill>
              <a:srgbClr val="0091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4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1C550-6CD4-8D62-BED4-FD552E4F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DEDEFD-D569-51AF-6701-2984B6C66DE6}"/>
              </a:ext>
            </a:extLst>
          </p:cNvPr>
          <p:cNvSpPr txBox="1"/>
          <p:nvPr/>
        </p:nvSpPr>
        <p:spPr>
          <a:xfrm>
            <a:off x="3304808" y="360529"/>
            <a:ext cx="5238427" cy="7064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 (АФ)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591D2-EF72-029F-AF9F-ECB37584475D}"/>
              </a:ext>
            </a:extLst>
          </p:cNvPr>
          <p:cNvSpPr txBox="1"/>
          <p:nvPr/>
        </p:nvSpPr>
        <p:spPr>
          <a:xfrm>
            <a:off x="3622729" y="1306487"/>
            <a:ext cx="4734527" cy="36704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партнеров</a:t>
            </a:r>
            <a:r>
              <a:rPr lang="en-US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котором: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0457E-8579-577B-5092-928127E3140C}"/>
              </a:ext>
            </a:extLst>
          </p:cNvPr>
          <p:cNvSpPr txBox="1"/>
          <p:nvPr/>
        </p:nvSpPr>
        <p:spPr>
          <a:xfrm>
            <a:off x="666929" y="1642250"/>
            <a:ext cx="10858141" cy="17113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спортсмен перемещает другого в пространстве с касанием или опорой на пол в неустойчивом положении</a:t>
            </a:r>
          </a:p>
          <a:p>
            <a:pPr>
              <a:spcAft>
                <a:spcPts val="600"/>
              </a:spcAft>
            </a:pPr>
            <a:r>
              <a:rPr lang="ru-RU" sz="2000" b="1" i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спортсмен не опирается на пол ни одной частью тела более половины такта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0C276-D360-D5AC-6047-BFB6C6C8EB1D}"/>
              </a:ext>
            </a:extLst>
          </p:cNvPr>
          <p:cNvSpPr txBox="1"/>
          <p:nvPr/>
        </p:nvSpPr>
        <p:spPr>
          <a:xfrm>
            <a:off x="1261317" y="3576917"/>
            <a:ext cx="10263753" cy="424524"/>
          </a:xfrm>
          <a:prstGeom prst="rect">
            <a:avLst/>
          </a:prstGeom>
          <a:solidFill>
            <a:srgbClr val="FF7100"/>
          </a:solidFill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 кратковременное (не дольше половины такта) касание пола руками и/или ногами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73C420-1069-E4D9-40F8-42E7842D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7" y="3481204"/>
            <a:ext cx="609600" cy="615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6DFCCD-8455-E087-AFE8-25EA7AF68070}"/>
              </a:ext>
            </a:extLst>
          </p:cNvPr>
          <p:cNvSpPr txBox="1"/>
          <p:nvPr/>
        </p:nvSpPr>
        <p:spPr>
          <a:xfrm>
            <a:off x="3713132" y="4240386"/>
            <a:ext cx="3874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исполняться: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174613-5186-545C-C4E8-074E231C7996}"/>
              </a:ext>
            </a:extLst>
          </p:cNvPr>
          <p:cNvSpPr txBox="1"/>
          <p:nvPr/>
        </p:nvSpPr>
        <p:spPr>
          <a:xfrm>
            <a:off x="552768" y="4758570"/>
            <a:ext cx="2619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крепким хватом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C5744-D1AB-A748-0FF1-6E4B72E2F9BE}"/>
              </a:ext>
            </a:extLst>
          </p:cNvPr>
          <p:cNvSpPr txBox="1"/>
          <p:nvPr/>
        </p:nvSpPr>
        <p:spPr>
          <a:xfrm>
            <a:off x="4073467" y="4758570"/>
            <a:ext cx="290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постоянным хватом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525719-EEDD-D636-DD2C-4951CFAAF3A3}"/>
              </a:ext>
            </a:extLst>
          </p:cNvPr>
          <p:cNvSpPr txBox="1"/>
          <p:nvPr/>
        </p:nvSpPr>
        <p:spPr>
          <a:xfrm>
            <a:off x="8547106" y="4758570"/>
            <a:ext cx="3213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скользящим хватом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7683E-472B-E48E-A43C-4B775F102E33}"/>
              </a:ext>
            </a:extLst>
          </p:cNvPr>
          <p:cNvSpPr txBox="1"/>
          <p:nvPr/>
        </p:nvSpPr>
        <p:spPr>
          <a:xfrm>
            <a:off x="530811" y="5366847"/>
            <a:ext cx="10976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сохранением контакта между партнерами на протяжении всей фигуры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608789-34B9-356A-09C8-4F29D466BBF2}"/>
              </a:ext>
            </a:extLst>
          </p:cNvPr>
          <p:cNvSpPr txBox="1"/>
          <p:nvPr/>
        </p:nvSpPr>
        <p:spPr>
          <a:xfrm>
            <a:off x="530811" y="5868442"/>
            <a:ext cx="1139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без контакта между партнерами (определяется соответствующим уровнем безопасности для каждого вида программы)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2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FC9AE5-28D2-6294-C2A2-1594FB32F917}"/>
              </a:ext>
            </a:extLst>
          </p:cNvPr>
          <p:cNvSpPr txBox="1"/>
          <p:nvPr/>
        </p:nvSpPr>
        <p:spPr>
          <a:xfrm>
            <a:off x="400443" y="309966"/>
            <a:ext cx="2185738" cy="2710324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Уровни безопасности</a:t>
            </a:r>
          </a:p>
          <a:p>
            <a:pPr algn="ctr"/>
            <a:r>
              <a:rPr lang="ru-RU" sz="20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</a:t>
            </a:r>
            <a:r>
              <a:rPr lang="ru-RU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F406-3421-B134-4FF6-764F84985F81}"/>
              </a:ext>
            </a:extLst>
          </p:cNvPr>
          <p:cNvSpPr txBox="1"/>
          <p:nvPr/>
        </p:nvSpPr>
        <p:spPr>
          <a:xfrm>
            <a:off x="2860902" y="1749318"/>
            <a:ext cx="2679032" cy="12312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Применимы только к неакробатическим программам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3B786-A19E-9318-2833-79C42F609479}"/>
              </a:ext>
            </a:extLst>
          </p:cNvPr>
          <p:cNvSpPr txBox="1"/>
          <p:nvPr/>
        </p:nvSpPr>
        <p:spPr>
          <a:xfrm>
            <a:off x="8772041" y="1775888"/>
            <a:ext cx="3162678" cy="4322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Акробатической фигуры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8EF0E-C72A-1B5B-C520-24A6605389DE}"/>
              </a:ext>
            </a:extLst>
          </p:cNvPr>
          <p:cNvSpPr txBox="1"/>
          <p:nvPr/>
        </p:nvSpPr>
        <p:spPr>
          <a:xfrm>
            <a:off x="8772041" y="2543197"/>
            <a:ext cx="3162678" cy="4322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Танцевальной фигуры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8ACF-93AC-763F-30C0-44EE83E5CCBC}"/>
              </a:ext>
            </a:extLst>
          </p:cNvPr>
          <p:cNvSpPr txBox="1"/>
          <p:nvPr/>
        </p:nvSpPr>
        <p:spPr>
          <a:xfrm>
            <a:off x="5814655" y="1749317"/>
            <a:ext cx="2679032" cy="12312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разрешенные способы выполнения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1D729-E3F8-E552-E17E-AD596FB8DBF4}"/>
              </a:ext>
            </a:extLst>
          </p:cNvPr>
          <p:cNvSpPr txBox="1"/>
          <p:nvPr/>
        </p:nvSpPr>
        <p:spPr>
          <a:xfrm>
            <a:off x="5117431" y="4267935"/>
            <a:ext cx="2538056" cy="12312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акробатическому элементу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99038-7324-D82A-ECBD-8E8E3DD3BB7F}"/>
              </a:ext>
            </a:extLst>
          </p:cNvPr>
          <p:cNvSpPr txBox="1"/>
          <p:nvPr/>
        </p:nvSpPr>
        <p:spPr>
          <a:xfrm>
            <a:off x="2860902" y="503275"/>
            <a:ext cx="934453" cy="505511"/>
          </a:xfrm>
          <a:prstGeom prst="rect">
            <a:avLst/>
          </a:prstGeom>
          <a:solidFill>
            <a:srgbClr val="941651">
              <a:alpha val="70871"/>
            </a:srgb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86757-8782-98B6-8F72-9E2F23434BD7}"/>
              </a:ext>
            </a:extLst>
          </p:cNvPr>
          <p:cNvSpPr txBox="1"/>
          <p:nvPr/>
        </p:nvSpPr>
        <p:spPr>
          <a:xfrm>
            <a:off x="7655487" y="503274"/>
            <a:ext cx="934453" cy="505511"/>
          </a:xfrm>
          <a:prstGeom prst="rect">
            <a:avLst/>
          </a:prstGeom>
          <a:solidFill>
            <a:srgbClr val="941651">
              <a:alpha val="70871"/>
            </a:srgb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A3B53-8B0A-3ED5-DC9B-52B36B808EB3}"/>
              </a:ext>
            </a:extLst>
          </p:cNvPr>
          <p:cNvSpPr txBox="1"/>
          <p:nvPr/>
        </p:nvSpPr>
        <p:spPr>
          <a:xfrm>
            <a:off x="4039997" y="503275"/>
            <a:ext cx="934453" cy="505511"/>
          </a:xfrm>
          <a:prstGeom prst="rect">
            <a:avLst/>
          </a:prstGeom>
          <a:solidFill>
            <a:srgbClr val="941651">
              <a:alpha val="70871"/>
            </a:srgb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FF596-FDEB-A30E-8F10-8EC858BCE372}"/>
              </a:ext>
            </a:extLst>
          </p:cNvPr>
          <p:cNvSpPr txBox="1"/>
          <p:nvPr/>
        </p:nvSpPr>
        <p:spPr>
          <a:xfrm>
            <a:off x="5209065" y="503275"/>
            <a:ext cx="934453" cy="505511"/>
          </a:xfrm>
          <a:prstGeom prst="rect">
            <a:avLst/>
          </a:prstGeom>
          <a:solidFill>
            <a:srgbClr val="941651">
              <a:alpha val="70871"/>
            </a:srgb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67FE20-5598-EB3D-7E76-E64DFA45CB55}"/>
              </a:ext>
            </a:extLst>
          </p:cNvPr>
          <p:cNvSpPr txBox="1"/>
          <p:nvPr/>
        </p:nvSpPr>
        <p:spPr>
          <a:xfrm>
            <a:off x="6432276" y="503274"/>
            <a:ext cx="934453" cy="505511"/>
          </a:xfrm>
          <a:prstGeom prst="rect">
            <a:avLst/>
          </a:prstGeom>
          <a:solidFill>
            <a:srgbClr val="941651">
              <a:alpha val="70871"/>
            </a:srgb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005E4-6666-EAFB-7061-D5BF4244F144}"/>
              </a:ext>
            </a:extLst>
          </p:cNvPr>
          <p:cNvSpPr txBox="1"/>
          <p:nvPr/>
        </p:nvSpPr>
        <p:spPr>
          <a:xfrm>
            <a:off x="7996470" y="4267934"/>
            <a:ext cx="2538056" cy="12312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акробатическим программам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115C318D-D6F7-2692-7FE6-BB9C05A9B7D8}"/>
              </a:ext>
            </a:extLst>
          </p:cNvPr>
          <p:cNvSpPr/>
          <p:nvPr/>
        </p:nvSpPr>
        <p:spPr>
          <a:xfrm>
            <a:off x="2712203" y="309966"/>
            <a:ext cx="6059838" cy="863479"/>
          </a:xfrm>
          <a:prstGeom prst="frame">
            <a:avLst>
              <a:gd name="adj1" fmla="val 532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углом 3">
            <a:extLst>
              <a:ext uri="{FF2B5EF4-FFF2-40B4-BE49-F238E27FC236}">
                <a16:creationId xmlns:a16="http://schemas.microsoft.com/office/drawing/2014/main" id="{6FC384B2-FEC6-B5B8-7E32-957F1ED153AB}"/>
              </a:ext>
            </a:extLst>
          </p:cNvPr>
          <p:cNvSpPr/>
          <p:nvPr/>
        </p:nvSpPr>
        <p:spPr>
          <a:xfrm rot="10800000" flipH="1">
            <a:off x="1360838" y="3285400"/>
            <a:ext cx="3344117" cy="2037196"/>
          </a:xfrm>
          <a:prstGeom prst="bentArrow">
            <a:avLst>
              <a:gd name="adj1" fmla="val 33278"/>
              <a:gd name="adj2" fmla="val 27092"/>
              <a:gd name="adj3" fmla="val 32607"/>
              <a:gd name="adj4" fmla="val 3766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множение 6">
            <a:extLst>
              <a:ext uri="{FF2B5EF4-FFF2-40B4-BE49-F238E27FC236}">
                <a16:creationId xmlns:a16="http://schemas.microsoft.com/office/drawing/2014/main" id="{E9831DA6-0F1D-BDE5-3CAC-516AEE77BB95}"/>
              </a:ext>
            </a:extLst>
          </p:cNvPr>
          <p:cNvSpPr/>
          <p:nvPr/>
        </p:nvSpPr>
        <p:spPr>
          <a:xfrm>
            <a:off x="5243561" y="3940750"/>
            <a:ext cx="2214302" cy="1991754"/>
          </a:xfrm>
          <a:prstGeom prst="mathMultiply">
            <a:avLst>
              <a:gd name="adj1" fmla="val 34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>
            <a:extLst>
              <a:ext uri="{FF2B5EF4-FFF2-40B4-BE49-F238E27FC236}">
                <a16:creationId xmlns:a16="http://schemas.microsoft.com/office/drawing/2014/main" id="{DC9B8D2B-D884-6BA7-4964-202F0E6EC991}"/>
              </a:ext>
            </a:extLst>
          </p:cNvPr>
          <p:cNvSpPr/>
          <p:nvPr/>
        </p:nvSpPr>
        <p:spPr>
          <a:xfrm>
            <a:off x="8122713" y="3947208"/>
            <a:ext cx="2214302" cy="1991754"/>
          </a:xfrm>
          <a:prstGeom prst="mathMultiply">
            <a:avLst>
              <a:gd name="adj1" fmla="val 34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E0A6D-1C99-7A54-7CBA-B647425639BD}"/>
              </a:ext>
            </a:extLst>
          </p:cNvPr>
          <p:cNvSpPr txBox="1"/>
          <p:nvPr/>
        </p:nvSpPr>
        <p:spPr>
          <a:xfrm>
            <a:off x="1931003" y="4534423"/>
            <a:ext cx="2203785" cy="435208"/>
          </a:xfrm>
          <a:prstGeom prst="rect">
            <a:avLst/>
          </a:pr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применяются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BC32B0-E3A8-7228-6142-DB7392E6CF84}"/>
              </a:ext>
            </a:extLst>
          </p:cNvPr>
          <p:cNvSpPr txBox="1"/>
          <p:nvPr/>
        </p:nvSpPr>
        <p:spPr>
          <a:xfrm>
            <a:off x="189416" y="224511"/>
            <a:ext cx="7169625" cy="409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неакробатических программах </a:t>
            </a:r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</a:t>
            </a:r>
            <a:r>
              <a:rPr lang="ru-RU" sz="20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следующие</a:t>
            </a:r>
            <a:endParaRPr lang="ru-RU" sz="20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C137C-9F9A-8965-37A9-0ACA39D1401C}"/>
              </a:ext>
            </a:extLst>
          </p:cNvPr>
          <p:cNvSpPr txBox="1"/>
          <p:nvPr/>
        </p:nvSpPr>
        <p:spPr>
          <a:xfrm>
            <a:off x="2323683" y="1077968"/>
            <a:ext cx="5289010" cy="3775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с учетом уровней безопасности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D3DFE-3F16-028C-D5AB-34B9EC5AE7BE}"/>
              </a:ext>
            </a:extLst>
          </p:cNvPr>
          <p:cNvSpPr txBox="1"/>
          <p:nvPr/>
        </p:nvSpPr>
        <p:spPr>
          <a:xfrm>
            <a:off x="2088292" y="1724730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u="none" strike="noStrike" kern="100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верхний партнер находится в контакте с полом в неустойчивом положении, а нижний партнер перемещает его в пространстве</a:t>
            </a:r>
            <a:endParaRPr lang="ru-RU" sz="1200" kern="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200" u="none" strike="noStrike" kern="100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трываться от пола можно не больше чем на полтакта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хваты - любые</a:t>
            </a:r>
            <a:endParaRPr lang="ru-RU" sz="1200" u="none" strike="noStrike" kern="100" dirty="0"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38F73-B90A-24FC-C1D8-E9796D6B9A70}"/>
              </a:ext>
            </a:extLst>
          </p:cNvPr>
          <p:cNvSpPr txBox="1"/>
          <p:nvPr/>
        </p:nvSpPr>
        <p:spPr>
          <a:xfrm>
            <a:off x="289428" y="1724731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0B4A9-7B8C-3F26-DD62-15FA52F63F8F}"/>
              </a:ext>
            </a:extLst>
          </p:cNvPr>
          <p:cNvSpPr txBox="1"/>
          <p:nvPr/>
        </p:nvSpPr>
        <p:spPr>
          <a:xfrm>
            <a:off x="2088292" y="2652252"/>
            <a:ext cx="9944814" cy="9937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не поднимается выше головы нижнего партнера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 происходит переворота верхнего партнера вокруг осей, лежащих в горизонтальной плоскости его тела, более чем на 180 градусов (нет колеса или переворота – через голову или через плечо)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с крепким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хватом, хватом или скользящим хватом</a:t>
            </a:r>
            <a:endParaRPr lang="ru-RU" sz="1200" u="none" strike="noStrike" kern="100" dirty="0"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0BD3E-A666-EE44-B0A7-4E7B9336DDA5}"/>
              </a:ext>
            </a:extLst>
          </p:cNvPr>
          <p:cNvSpPr txBox="1"/>
          <p:nvPr/>
        </p:nvSpPr>
        <p:spPr>
          <a:xfrm>
            <a:off x="289428" y="2652252"/>
            <a:ext cx="1598141" cy="9937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27603-70E4-3A52-737C-E5099B6260BF}"/>
              </a:ext>
            </a:extLst>
          </p:cNvPr>
          <p:cNvSpPr txBox="1"/>
          <p:nvPr/>
        </p:nvSpPr>
        <p:spPr>
          <a:xfrm>
            <a:off x="289428" y="3806915"/>
            <a:ext cx="1598141" cy="9575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8DB52-4189-2BE2-EB13-F099C67BE79F}"/>
              </a:ext>
            </a:extLst>
          </p:cNvPr>
          <p:cNvSpPr txBox="1"/>
          <p:nvPr/>
        </p:nvSpPr>
        <p:spPr>
          <a:xfrm>
            <a:off x="2088292" y="3806914"/>
            <a:ext cx="9944814" cy="1132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перевороты вокруг осей, лежащих в горизонтальной плоскости тела, в руках или с рук партнера более чем на 180 градусов (колесо или переворот – через голову или через плечо)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не поднимается выше головы нижнего партнера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с крепким хват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ом, хватом или скользящим хватом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395CB-0D61-910A-7772-1AACC4FDD5F3}"/>
              </a:ext>
            </a:extLst>
          </p:cNvPr>
          <p:cNvSpPr txBox="1"/>
          <p:nvPr/>
        </p:nvSpPr>
        <p:spPr>
          <a:xfrm>
            <a:off x="289428" y="4939574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D04EA-59D4-76D8-D762-CC78BBA6B40F}"/>
              </a:ext>
            </a:extLst>
          </p:cNvPr>
          <p:cNvSpPr txBox="1"/>
          <p:nvPr/>
        </p:nvSpPr>
        <p:spPr>
          <a:xfrm>
            <a:off x="2088292" y="4939574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поднимается выше головы нижнего партнера, в том числе с переворотом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хватом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FC11E-751F-2809-D212-652C276E28CB}"/>
              </a:ext>
            </a:extLst>
          </p:cNvPr>
          <p:cNvSpPr txBox="1"/>
          <p:nvPr/>
        </p:nvSpPr>
        <p:spPr>
          <a:xfrm>
            <a:off x="289428" y="5881250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B7DB-1C85-4B80-E098-F6DBB27AAA99}"/>
              </a:ext>
            </a:extLst>
          </p:cNvPr>
          <p:cNvSpPr txBox="1"/>
          <p:nvPr/>
        </p:nvSpPr>
        <p:spPr>
          <a:xfrm>
            <a:off x="2088292" y="5881250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опора верхнего на нижнего партнера с полным отрывом от пола без выраженного хвата и без переворота вокруг осей, лежащих в горизонтальной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плоскости тела, более чем на 180 градусов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(нет колеса или переворота – через голову или через плечо)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B771CBEA-50BF-05E6-A734-46EF28381FDF}"/>
              </a:ext>
            </a:extLst>
          </p:cNvPr>
          <p:cNvSpPr/>
          <p:nvPr/>
        </p:nvSpPr>
        <p:spPr>
          <a:xfrm>
            <a:off x="4677805" y="737314"/>
            <a:ext cx="580767" cy="3458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E2F19-A0F3-99CF-4B62-9E42DE7AE53C}"/>
              </a:ext>
            </a:extLst>
          </p:cNvPr>
          <p:cNvSpPr txBox="1"/>
          <p:nvPr/>
        </p:nvSpPr>
        <p:spPr>
          <a:xfrm>
            <a:off x="7196203" y="244452"/>
            <a:ext cx="372649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типы акробатических фигур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8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0737-6D32-00FF-33CE-9AE08C34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BEFC61-CB92-3DCE-590B-AEE2F1743B64}"/>
              </a:ext>
            </a:extLst>
          </p:cNvPr>
          <p:cNvSpPr txBox="1"/>
          <p:nvPr/>
        </p:nvSpPr>
        <p:spPr>
          <a:xfrm>
            <a:off x="189416" y="224511"/>
            <a:ext cx="7169625" cy="409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неакробатических программах </a:t>
            </a:r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</a:t>
            </a:r>
            <a:r>
              <a:rPr lang="ru-RU" sz="20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следующие</a:t>
            </a:r>
            <a:endParaRPr lang="ru-RU" sz="20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E4D2C-518D-0F28-509E-F5C4CE914055}"/>
              </a:ext>
            </a:extLst>
          </p:cNvPr>
          <p:cNvSpPr txBox="1"/>
          <p:nvPr/>
        </p:nvSpPr>
        <p:spPr>
          <a:xfrm>
            <a:off x="2323683" y="1077968"/>
            <a:ext cx="5289010" cy="3775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с учетом уровней безопасности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B5936-2FE7-CB91-BF12-A013F6055998}"/>
              </a:ext>
            </a:extLst>
          </p:cNvPr>
          <p:cNvSpPr txBox="1"/>
          <p:nvPr/>
        </p:nvSpPr>
        <p:spPr>
          <a:xfrm>
            <a:off x="2088292" y="1724730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u="none" strike="noStrike" kern="100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верхний партнер находится в контакте с полом в неустойчивом положении, а нижний партнер перемещает его в пространстве</a:t>
            </a:r>
            <a:endParaRPr lang="ru-RU" sz="1200" kern="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200" u="none" strike="noStrike" kern="100" dirty="0">
                <a:solidFill>
                  <a:schemeClr val="accent5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трываться от пола можно не больше чем на полтакта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хваты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любые</a:t>
            </a:r>
            <a:endParaRPr lang="ru-RU" sz="1200" u="none" strike="noStrike" kern="100" dirty="0"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7A420-6ECB-57B5-7E62-2A7DCBAC358F}"/>
              </a:ext>
            </a:extLst>
          </p:cNvPr>
          <p:cNvSpPr txBox="1"/>
          <p:nvPr/>
        </p:nvSpPr>
        <p:spPr>
          <a:xfrm>
            <a:off x="289428" y="1724731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8FA4A-46E0-0973-2D55-1B3C763AEB61}"/>
              </a:ext>
            </a:extLst>
          </p:cNvPr>
          <p:cNvSpPr txBox="1"/>
          <p:nvPr/>
        </p:nvSpPr>
        <p:spPr>
          <a:xfrm>
            <a:off x="2088292" y="2652252"/>
            <a:ext cx="9944814" cy="9937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не поднимается выше головы нижнего партнера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 происходит переворота верхнего партнера вокруг осей, лежащих в горизонтальной плоскости его тела, более чем на 180 градусов (нет колеса или переворота – через голову или через плечо)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с крепким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хватом, хватом или скользящим хватом</a:t>
            </a:r>
            <a:endParaRPr lang="ru-RU" sz="1200" u="none" strike="noStrike" kern="100" dirty="0">
              <a:solidFill>
                <a:schemeClr val="accent5">
                  <a:lumMod val="50000"/>
                </a:schemeClr>
              </a:solidFill>
              <a:effectLst/>
              <a:highlight>
                <a:srgbClr val="FFD579"/>
              </a:highlight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20903-B282-2A8C-266B-23192C54A772}"/>
              </a:ext>
            </a:extLst>
          </p:cNvPr>
          <p:cNvSpPr txBox="1"/>
          <p:nvPr/>
        </p:nvSpPr>
        <p:spPr>
          <a:xfrm>
            <a:off x="289428" y="2652252"/>
            <a:ext cx="1598141" cy="9937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3BDD6-477D-9206-A12F-3A940D3E0745}"/>
              </a:ext>
            </a:extLst>
          </p:cNvPr>
          <p:cNvSpPr txBox="1"/>
          <p:nvPr/>
        </p:nvSpPr>
        <p:spPr>
          <a:xfrm>
            <a:off x="289428" y="3806915"/>
            <a:ext cx="1598141" cy="9575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BE1AED-8D95-B25C-BFFF-239D3A4B2BA1}"/>
              </a:ext>
            </a:extLst>
          </p:cNvPr>
          <p:cNvSpPr txBox="1"/>
          <p:nvPr/>
        </p:nvSpPr>
        <p:spPr>
          <a:xfrm>
            <a:off x="2088292" y="3806914"/>
            <a:ext cx="9944814" cy="1132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перевороты вокруг осей, лежащих в горизонтальной плоскости тела, в руках или с рук партнера более чем на 180 градусов (колесо или переворот – через голову или через плечо)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не поднимается выше головы нижнего партнера</a:t>
            </a:r>
          </a:p>
          <a:p>
            <a:pPr marL="354013" marR="41275" lvl="0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с крепким хват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ом, хватом или скользящим хватом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7570B-1D6E-AC46-7CFF-4C31A06D8DDB}"/>
              </a:ext>
            </a:extLst>
          </p:cNvPr>
          <p:cNvSpPr txBox="1"/>
          <p:nvPr/>
        </p:nvSpPr>
        <p:spPr>
          <a:xfrm>
            <a:off x="289428" y="4939574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F86AC-E0E5-E0E9-72D5-BB71B954A015}"/>
              </a:ext>
            </a:extLst>
          </p:cNvPr>
          <p:cNvSpPr txBox="1"/>
          <p:nvPr/>
        </p:nvSpPr>
        <p:spPr>
          <a:xfrm>
            <a:off x="2088292" y="4939574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таз верхнего партнера поднимается выше головы нижнего партнера, в том числе с переворотом</a:t>
            </a:r>
          </a:p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выполняются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хватом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10D41-9676-7320-8864-62707E1BAC1F}"/>
              </a:ext>
            </a:extLst>
          </p:cNvPr>
          <p:cNvSpPr txBox="1"/>
          <p:nvPr/>
        </p:nvSpPr>
        <p:spPr>
          <a:xfrm>
            <a:off x="289428" y="5881250"/>
            <a:ext cx="1598141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5CE9A-FB8B-2A84-CC1D-E8E95D24B20F}"/>
              </a:ext>
            </a:extLst>
          </p:cNvPr>
          <p:cNvSpPr txBox="1"/>
          <p:nvPr/>
        </p:nvSpPr>
        <p:spPr>
          <a:xfrm>
            <a:off x="2088292" y="5881250"/>
            <a:ext cx="9944814" cy="76661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354013" marR="41275" indent="-171450" algn="just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  <a:buFont typeface="Системный шрифт, обычный"/>
              <a:buChar char="-"/>
            </a:pP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опора верхнего на нижнего партнера с полным отрывом от пола без выраженного хвата и без переворота вокруг осей, лежащих в горизонтальной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плоскости тела, более чем на 180 градусов </a:t>
            </a:r>
            <a:r>
              <a:rPr lang="ru-RU" sz="12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(нет колеса или переворота – через голову или через плечо)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840BFB28-35F2-97C5-0C3E-2B2A210325B2}"/>
              </a:ext>
            </a:extLst>
          </p:cNvPr>
          <p:cNvSpPr/>
          <p:nvPr/>
        </p:nvSpPr>
        <p:spPr>
          <a:xfrm>
            <a:off x="4677805" y="737314"/>
            <a:ext cx="580767" cy="3458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BB809-C92D-F22B-2834-C2F7852BF3AE}"/>
              </a:ext>
            </a:extLst>
          </p:cNvPr>
          <p:cNvSpPr txBox="1"/>
          <p:nvPr/>
        </p:nvSpPr>
        <p:spPr>
          <a:xfrm>
            <a:off x="7196203" y="244452"/>
            <a:ext cx="372649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типы акробатических фигур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1FD66-B2AA-3A56-C28D-329C38B830B7}"/>
              </a:ext>
            </a:extLst>
          </p:cNvPr>
          <p:cNvSpPr txBox="1"/>
          <p:nvPr/>
        </p:nvSpPr>
        <p:spPr>
          <a:xfrm>
            <a:off x="289428" y="210136"/>
            <a:ext cx="11743678" cy="13536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0000" anchor="ctr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Хват – за кисти рук (как минимум одну), за руку от кисти до плечевого сустава, двумя руками с обеих сторон за корпус.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Недопустим хват кистями рук за шею или за ноги при отсутствии другого хвата.</a:t>
            </a:r>
          </a:p>
        </p:txBody>
      </p:sp>
    </p:spTree>
    <p:extLst>
      <p:ext uri="{BB962C8B-B14F-4D97-AF65-F5344CB8AC3E}">
        <p14:creationId xmlns:p14="http://schemas.microsoft.com/office/powerpoint/2010/main" val="289089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CF24D1-9186-73FC-ECE6-488DC020A9FE}"/>
              </a:ext>
            </a:extLst>
          </p:cNvPr>
          <p:cNvSpPr txBox="1"/>
          <p:nvPr/>
        </p:nvSpPr>
        <p:spPr>
          <a:xfrm>
            <a:off x="1160060" y="4329511"/>
            <a:ext cx="10467833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апрещены танцевальные фигуры, имеющие фазы, при исполнении которых пола касаются только руки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D3E0F-7E8A-2CB8-347B-7660122AB736}"/>
              </a:ext>
            </a:extLst>
          </p:cNvPr>
          <p:cNvSpPr txBox="1"/>
          <p:nvPr/>
        </p:nvSpPr>
        <p:spPr>
          <a:xfrm>
            <a:off x="1160058" y="5111785"/>
            <a:ext cx="10010410" cy="71285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выполнять кувырки и перекаты на полу (запрещены сальто и безопорные перевороты)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55BE1-DD95-4429-DE79-40DEA6D4422B}"/>
              </a:ext>
            </a:extLst>
          </p:cNvPr>
          <p:cNvSpPr txBox="1"/>
          <p:nvPr/>
        </p:nvSpPr>
        <p:spPr>
          <a:xfrm>
            <a:off x="1160058" y="5960581"/>
            <a:ext cx="10010410" cy="369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 акробатические фигуры «на полу»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01EC6-BE1A-0018-996D-1D95CA34AEA0}"/>
              </a:ext>
            </a:extLst>
          </p:cNvPr>
          <p:cNvSpPr txBox="1"/>
          <p:nvPr/>
        </p:nvSpPr>
        <p:spPr>
          <a:xfrm>
            <a:off x="455161" y="358811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14F7D-CB05-8C1C-B573-89FE87D8B1F7}"/>
              </a:ext>
            </a:extLst>
          </p:cNvPr>
          <p:cNvSpPr txBox="1"/>
          <p:nvPr/>
        </p:nvSpPr>
        <p:spPr>
          <a:xfrm>
            <a:off x="1160059" y="1289352"/>
            <a:ext cx="1072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юбые акробатические фигуры </a:t>
            </a: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запрещены, 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 касаться пола ничем, кроме стоп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4B267-6378-61B2-8960-ED8ED80E50AB}"/>
              </a:ext>
            </a:extLst>
          </p:cNvPr>
          <p:cNvSpPr txBox="1"/>
          <p:nvPr/>
        </p:nvSpPr>
        <p:spPr>
          <a:xfrm>
            <a:off x="470660" y="3309684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CF7D4-08E6-4C8A-EDDB-611F62C80ABE}"/>
              </a:ext>
            </a:extLst>
          </p:cNvPr>
          <p:cNvSpPr txBox="1"/>
          <p:nvPr/>
        </p:nvSpPr>
        <p:spPr>
          <a:xfrm>
            <a:off x="1747094" y="358811"/>
            <a:ext cx="3843579" cy="338554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класс-микст» мальчики и девочки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18881-1236-EBBC-6B3B-452E46B0B4D3}"/>
              </a:ext>
            </a:extLst>
          </p:cNvPr>
          <p:cNvSpPr txBox="1"/>
          <p:nvPr/>
        </p:nvSpPr>
        <p:spPr>
          <a:xfrm>
            <a:off x="1747094" y="3351116"/>
            <a:ext cx="3843579" cy="584775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 класс-микст» мальчики и девочки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«Буги-вуги» юноши и девушки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07182-387C-8A13-BF23-B7FC80BB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59" y="1223382"/>
            <a:ext cx="554035" cy="5320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9D1573-A877-0216-36B1-D83E41BC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2" y="4380705"/>
            <a:ext cx="554035" cy="5320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2F2E33-7C1B-E63F-D201-4493019A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0" y="5128114"/>
            <a:ext cx="554035" cy="5320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8D2B9D-7E3D-0CBB-7F0E-E164036E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0" y="5879221"/>
            <a:ext cx="554035" cy="532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F96E34-DC33-0A0C-F145-A4C482D5A39C}"/>
              </a:ext>
            </a:extLst>
          </p:cNvPr>
          <p:cNvSpPr txBox="1"/>
          <p:nvPr/>
        </p:nvSpPr>
        <p:spPr>
          <a:xfrm>
            <a:off x="1160057" y="1845093"/>
            <a:ext cx="10727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исполнение вращений более чем на 540 градусов, а также более одного вращения на 360 градусов подряд (между вращениями должно быть не менее 1/2 такта)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1407A1-5F6A-2DA0-F0AB-C5DDF830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1" y="1900223"/>
            <a:ext cx="554035" cy="5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4BF04-EA4A-0DD8-BC28-988FCC40D7C4}"/>
              </a:ext>
            </a:extLst>
          </p:cNvPr>
          <p:cNvSpPr txBox="1"/>
          <p:nvPr/>
        </p:nvSpPr>
        <p:spPr>
          <a:xfrm>
            <a:off x="455162" y="636473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37E4-5342-C4B4-60F1-546E766CFD2D}"/>
              </a:ext>
            </a:extLst>
          </p:cNvPr>
          <p:cNvSpPr txBox="1"/>
          <p:nvPr/>
        </p:nvSpPr>
        <p:spPr>
          <a:xfrm>
            <a:off x="1685102" y="514673"/>
            <a:ext cx="3843579" cy="830997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класс-микст» юноши и девушки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«Формейшн» девочки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«Буги-вуги» юниоры и юниорки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EE6D1-1D15-E974-580A-47CF179C6031}"/>
              </a:ext>
            </a:extLst>
          </p:cNvPr>
          <p:cNvSpPr txBox="1"/>
          <p:nvPr/>
        </p:nvSpPr>
        <p:spPr>
          <a:xfrm>
            <a:off x="1009934" y="1767721"/>
            <a:ext cx="10846269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азрешены любые танцевальные фигуры, исполняемые самостоятельно, за исключением сальто и безопорных переворотов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07764-D1D4-601F-3CBD-3A608B711383}"/>
              </a:ext>
            </a:extLst>
          </p:cNvPr>
          <p:cNvSpPr txBox="1"/>
          <p:nvPr/>
        </p:nvSpPr>
        <p:spPr>
          <a:xfrm>
            <a:off x="1132764" y="3847454"/>
            <a:ext cx="10723438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еревороты на полу разрешены как самостоятельно, так и в контакте с партнером – это танцевальные фигуры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CED0C-404A-A9B5-E4D1-05324E766387}"/>
              </a:ext>
            </a:extLst>
          </p:cNvPr>
          <p:cNvSpPr txBox="1"/>
          <p:nvPr/>
        </p:nvSpPr>
        <p:spPr>
          <a:xfrm>
            <a:off x="1132764" y="4783890"/>
            <a:ext cx="10586960" cy="180464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 акробатические </a:t>
            </a: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фигуры, исполняемые с крепким хватом, хватом или скользящим хватом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ru-RU" sz="18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kern="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kern="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еревороты</a:t>
            </a:r>
            <a:endParaRPr lang="ru-RU" kern="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ACD6D-FAB7-DF82-F659-9E6B4909B0C2}"/>
              </a:ext>
            </a:extLst>
          </p:cNvPr>
          <p:cNvSpPr txBox="1"/>
          <p:nvPr/>
        </p:nvSpPr>
        <p:spPr>
          <a:xfrm>
            <a:off x="3686521" y="2427158"/>
            <a:ext cx="4682564" cy="923330"/>
          </a:xfrm>
          <a:custGeom>
            <a:avLst/>
            <a:gdLst>
              <a:gd name="csX0" fmla="*/ 0 w 4682564"/>
              <a:gd name="csY0" fmla="*/ 0 h 923330"/>
              <a:gd name="csX1" fmla="*/ 622112 w 4682564"/>
              <a:gd name="csY1" fmla="*/ 0 h 923330"/>
              <a:gd name="csX2" fmla="*/ 1150573 w 4682564"/>
              <a:gd name="csY2" fmla="*/ 0 h 923330"/>
              <a:gd name="csX3" fmla="*/ 1913162 w 4682564"/>
              <a:gd name="csY3" fmla="*/ 0 h 923330"/>
              <a:gd name="csX4" fmla="*/ 2535274 w 4682564"/>
              <a:gd name="csY4" fmla="*/ 0 h 923330"/>
              <a:gd name="csX5" fmla="*/ 3157386 w 4682564"/>
              <a:gd name="csY5" fmla="*/ 0 h 923330"/>
              <a:gd name="csX6" fmla="*/ 3919975 w 4682564"/>
              <a:gd name="csY6" fmla="*/ 0 h 923330"/>
              <a:gd name="csX7" fmla="*/ 4682564 w 4682564"/>
              <a:gd name="csY7" fmla="*/ 0 h 923330"/>
              <a:gd name="csX8" fmla="*/ 4682564 w 4682564"/>
              <a:gd name="csY8" fmla="*/ 480132 h 923330"/>
              <a:gd name="csX9" fmla="*/ 4682564 w 4682564"/>
              <a:gd name="csY9" fmla="*/ 923330 h 923330"/>
              <a:gd name="csX10" fmla="*/ 4107278 w 4682564"/>
              <a:gd name="csY10" fmla="*/ 923330 h 923330"/>
              <a:gd name="csX11" fmla="*/ 3438340 w 4682564"/>
              <a:gd name="csY11" fmla="*/ 923330 h 923330"/>
              <a:gd name="csX12" fmla="*/ 2816228 w 4682564"/>
              <a:gd name="csY12" fmla="*/ 923330 h 923330"/>
              <a:gd name="csX13" fmla="*/ 2053639 w 4682564"/>
              <a:gd name="csY13" fmla="*/ 923330 h 923330"/>
              <a:gd name="csX14" fmla="*/ 1291050 w 4682564"/>
              <a:gd name="csY14" fmla="*/ 923330 h 923330"/>
              <a:gd name="csX15" fmla="*/ 715763 w 4682564"/>
              <a:gd name="csY15" fmla="*/ 923330 h 923330"/>
              <a:gd name="csX16" fmla="*/ 0 w 4682564"/>
              <a:gd name="csY16" fmla="*/ 923330 h 923330"/>
              <a:gd name="csX17" fmla="*/ 0 w 4682564"/>
              <a:gd name="csY17" fmla="*/ 443198 h 923330"/>
              <a:gd name="csX18" fmla="*/ 0 w 4682564"/>
              <a:gd name="csY18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682564" h="923330" extrusionOk="0">
                <a:moveTo>
                  <a:pt x="0" y="0"/>
                </a:moveTo>
                <a:cubicBezTo>
                  <a:pt x="220766" y="15646"/>
                  <a:pt x="348451" y="-27320"/>
                  <a:pt x="622112" y="0"/>
                </a:cubicBezTo>
                <a:cubicBezTo>
                  <a:pt x="895773" y="27320"/>
                  <a:pt x="999958" y="-21259"/>
                  <a:pt x="1150573" y="0"/>
                </a:cubicBezTo>
                <a:cubicBezTo>
                  <a:pt x="1301188" y="21259"/>
                  <a:pt x="1724455" y="28581"/>
                  <a:pt x="1913162" y="0"/>
                </a:cubicBezTo>
                <a:cubicBezTo>
                  <a:pt x="2101869" y="-28581"/>
                  <a:pt x="2313876" y="20592"/>
                  <a:pt x="2535274" y="0"/>
                </a:cubicBezTo>
                <a:cubicBezTo>
                  <a:pt x="2756672" y="-20592"/>
                  <a:pt x="2959319" y="-11233"/>
                  <a:pt x="3157386" y="0"/>
                </a:cubicBezTo>
                <a:cubicBezTo>
                  <a:pt x="3355453" y="11233"/>
                  <a:pt x="3736672" y="14149"/>
                  <a:pt x="3919975" y="0"/>
                </a:cubicBezTo>
                <a:cubicBezTo>
                  <a:pt x="4103278" y="-14149"/>
                  <a:pt x="4453726" y="-1625"/>
                  <a:pt x="4682564" y="0"/>
                </a:cubicBezTo>
                <a:cubicBezTo>
                  <a:pt x="4686583" y="184709"/>
                  <a:pt x="4674692" y="362508"/>
                  <a:pt x="4682564" y="480132"/>
                </a:cubicBezTo>
                <a:cubicBezTo>
                  <a:pt x="4690436" y="597756"/>
                  <a:pt x="4675672" y="715809"/>
                  <a:pt x="4682564" y="923330"/>
                </a:cubicBezTo>
                <a:cubicBezTo>
                  <a:pt x="4475518" y="948638"/>
                  <a:pt x="4368303" y="932855"/>
                  <a:pt x="4107278" y="923330"/>
                </a:cubicBezTo>
                <a:cubicBezTo>
                  <a:pt x="3846253" y="913805"/>
                  <a:pt x="3608034" y="949227"/>
                  <a:pt x="3438340" y="923330"/>
                </a:cubicBezTo>
                <a:cubicBezTo>
                  <a:pt x="3268646" y="897433"/>
                  <a:pt x="3104416" y="940003"/>
                  <a:pt x="2816228" y="923330"/>
                </a:cubicBezTo>
                <a:cubicBezTo>
                  <a:pt x="2528040" y="906657"/>
                  <a:pt x="2270652" y="902141"/>
                  <a:pt x="2053639" y="923330"/>
                </a:cubicBezTo>
                <a:cubicBezTo>
                  <a:pt x="1836626" y="944519"/>
                  <a:pt x="1504438" y="897496"/>
                  <a:pt x="1291050" y="923330"/>
                </a:cubicBezTo>
                <a:cubicBezTo>
                  <a:pt x="1077662" y="949164"/>
                  <a:pt x="929124" y="895460"/>
                  <a:pt x="715763" y="923330"/>
                </a:cubicBezTo>
                <a:cubicBezTo>
                  <a:pt x="502402" y="951200"/>
                  <a:pt x="307416" y="943409"/>
                  <a:pt x="0" y="923330"/>
                </a:cubicBezTo>
                <a:cubicBezTo>
                  <a:pt x="954" y="736269"/>
                  <a:pt x="-9531" y="621465"/>
                  <a:pt x="0" y="443198"/>
                </a:cubicBezTo>
                <a:cubicBezTo>
                  <a:pt x="9531" y="264931"/>
                  <a:pt x="-10826" y="199669"/>
                  <a:pt x="0" y="0"/>
                </a:cubicBezTo>
                <a:close/>
              </a:path>
            </a:pathLst>
          </a:custGeom>
          <a:noFill/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тела вперед, назад или в сторону выполняется в воздухе без опоры руками или ногами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6E2144F-18D0-85CF-4D25-72F49CBE528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185261" y="2427158"/>
            <a:ext cx="1501260" cy="461665"/>
          </a:xfrm>
          <a:prstGeom prst="straightConnector1">
            <a:avLst/>
          </a:prstGeom>
          <a:ln w="25400" cmpd="dbl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39C32-8C43-1C4F-DF8E-5FBB91F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9" y="1837727"/>
            <a:ext cx="554035" cy="532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A813A2-2689-5132-BD2A-6B4BE23C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4" y="3891730"/>
            <a:ext cx="554035" cy="5320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8316A6-7E6E-70C3-9136-258BAD1C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4" y="4777416"/>
            <a:ext cx="554035" cy="55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06477B-7F0F-AA2D-75C6-451E96A26B6D}"/>
              </a:ext>
            </a:extLst>
          </p:cNvPr>
          <p:cNvSpPr txBox="1"/>
          <p:nvPr/>
        </p:nvSpPr>
        <p:spPr>
          <a:xfrm>
            <a:off x="5714945" y="5265467"/>
            <a:ext cx="6014961" cy="1323439"/>
          </a:xfrm>
          <a:prstGeom prst="rect">
            <a:avLst/>
          </a:prstGeom>
          <a:solidFill>
            <a:srgbClr val="009193">
              <a:alpha val="28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Хват – за кисти рук (как минимум одну), за руку от кисти до плечевого сустава, двумя руками с обеих сторон за корпус.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Недопустим хват кистями рук за шею или за ноги при отсутствии другого хвата.</a:t>
            </a:r>
          </a:p>
        </p:txBody>
      </p:sp>
    </p:spTree>
    <p:extLst>
      <p:ext uri="{BB962C8B-B14F-4D97-AF65-F5344CB8AC3E}">
        <p14:creationId xmlns:p14="http://schemas.microsoft.com/office/powerpoint/2010/main" val="30477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2DC3-5888-8D64-B9B7-01BDBEF0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4F0DB-6B63-5600-5A7E-AA82D39D5E88}"/>
              </a:ext>
            </a:extLst>
          </p:cNvPr>
          <p:cNvSpPr txBox="1"/>
          <p:nvPr/>
        </p:nvSpPr>
        <p:spPr>
          <a:xfrm>
            <a:off x="406946" y="282396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B05CA-224F-2632-D06D-77242993F772}"/>
              </a:ext>
            </a:extLst>
          </p:cNvPr>
          <p:cNvSpPr txBox="1"/>
          <p:nvPr/>
        </p:nvSpPr>
        <p:spPr>
          <a:xfrm>
            <a:off x="1698879" y="215761"/>
            <a:ext cx="4128715" cy="830997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класс-микст» юниоры и юниорки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«Формейшн» девушки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«Формейшн-микст» юниоры и юниорки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A2ED0-8D73-1887-DC7F-A544F7DD1790}"/>
              </a:ext>
            </a:extLst>
          </p:cNvPr>
          <p:cNvSpPr txBox="1"/>
          <p:nvPr/>
        </p:nvSpPr>
        <p:spPr>
          <a:xfrm>
            <a:off x="1150376" y="5881050"/>
            <a:ext cx="10608292" cy="68929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опустим краткосрочный разрыв контакта при исполнении акробатических фигур «опора» при отсутствии наклона от вертикального положения тела верхнего партнера более 45 градусов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6BF06-9C70-03D2-0E91-B94235F13D39}"/>
              </a:ext>
            </a:extLst>
          </p:cNvPr>
          <p:cNvSpPr txBox="1"/>
          <p:nvPr/>
        </p:nvSpPr>
        <p:spPr>
          <a:xfrm>
            <a:off x="1058840" y="3090701"/>
            <a:ext cx="10699828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еревороты на полу разрешены как самостоятельно, так и в контакте с партнером – это танцевальные фигуры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AB829-8DD9-372A-D3B2-10FC9C6AAEA0}"/>
              </a:ext>
            </a:extLst>
          </p:cNvPr>
          <p:cNvSpPr txBox="1"/>
          <p:nvPr/>
        </p:nvSpPr>
        <p:spPr>
          <a:xfrm rot="15580130">
            <a:off x="11468066" y="6767139"/>
            <a:ext cx="184731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B50DF-B598-7381-34F5-A5F4D8FDABA6}"/>
              </a:ext>
            </a:extLst>
          </p:cNvPr>
          <p:cNvSpPr txBox="1"/>
          <p:nvPr/>
        </p:nvSpPr>
        <p:spPr>
          <a:xfrm>
            <a:off x="1058840" y="3888018"/>
            <a:ext cx="6413292" cy="42324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 акробатические фигуры всех типов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FB8F6-2B70-890A-964E-CCB95B95A4FC}"/>
              </a:ext>
            </a:extLst>
          </p:cNvPr>
          <p:cNvSpPr txBox="1"/>
          <p:nvPr/>
        </p:nvSpPr>
        <p:spPr>
          <a:xfrm>
            <a:off x="1170788" y="4572919"/>
            <a:ext cx="2232596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71D0A-053A-2C16-C6D4-1A177010CE95}"/>
              </a:ext>
            </a:extLst>
          </p:cNvPr>
          <p:cNvSpPr txBox="1"/>
          <p:nvPr/>
        </p:nvSpPr>
        <p:spPr>
          <a:xfrm>
            <a:off x="2079643" y="5091091"/>
            <a:ext cx="1293900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/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опора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B201-591E-8C38-65C7-F177F30C3AE1}"/>
              </a:ext>
            </a:extLst>
          </p:cNvPr>
          <p:cNvSpPr txBox="1"/>
          <p:nvPr/>
        </p:nvSpPr>
        <p:spPr>
          <a:xfrm>
            <a:off x="4849119" y="4788652"/>
            <a:ext cx="6909549" cy="5055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бедра верхнего партнера не должны быть выше его же головы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BE5CF-F895-5605-D70E-AD867AA22040}"/>
              </a:ext>
            </a:extLst>
          </p:cNvPr>
          <p:cNvSpPr txBox="1"/>
          <p:nvPr/>
        </p:nvSpPr>
        <p:spPr>
          <a:xfrm>
            <a:off x="1058841" y="1304300"/>
            <a:ext cx="10699828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азрешены любые танцевальные фигуры, исполняемые самостоятельно, за исключением сальто и безопорных переворотов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F9C9D3-1CEF-691D-DBE7-2AB441F77AD1}"/>
              </a:ext>
            </a:extLst>
          </p:cNvPr>
          <p:cNvSpPr txBox="1"/>
          <p:nvPr/>
        </p:nvSpPr>
        <p:spPr>
          <a:xfrm>
            <a:off x="3652208" y="1963737"/>
            <a:ext cx="4619343" cy="923330"/>
          </a:xfrm>
          <a:custGeom>
            <a:avLst/>
            <a:gdLst>
              <a:gd name="csX0" fmla="*/ 0 w 4619343"/>
              <a:gd name="csY0" fmla="*/ 0 h 923330"/>
              <a:gd name="csX1" fmla="*/ 613713 w 4619343"/>
              <a:gd name="csY1" fmla="*/ 0 h 923330"/>
              <a:gd name="csX2" fmla="*/ 1135039 w 4619343"/>
              <a:gd name="csY2" fmla="*/ 0 h 923330"/>
              <a:gd name="csX3" fmla="*/ 1887332 w 4619343"/>
              <a:gd name="csY3" fmla="*/ 0 h 923330"/>
              <a:gd name="csX4" fmla="*/ 2501044 w 4619343"/>
              <a:gd name="csY4" fmla="*/ 0 h 923330"/>
              <a:gd name="csX5" fmla="*/ 3114757 w 4619343"/>
              <a:gd name="csY5" fmla="*/ 0 h 923330"/>
              <a:gd name="csX6" fmla="*/ 3867050 w 4619343"/>
              <a:gd name="csY6" fmla="*/ 0 h 923330"/>
              <a:gd name="csX7" fmla="*/ 4619343 w 4619343"/>
              <a:gd name="csY7" fmla="*/ 0 h 923330"/>
              <a:gd name="csX8" fmla="*/ 4619343 w 4619343"/>
              <a:gd name="csY8" fmla="*/ 480132 h 923330"/>
              <a:gd name="csX9" fmla="*/ 4619343 w 4619343"/>
              <a:gd name="csY9" fmla="*/ 923330 h 923330"/>
              <a:gd name="csX10" fmla="*/ 4051824 w 4619343"/>
              <a:gd name="csY10" fmla="*/ 923330 h 923330"/>
              <a:gd name="csX11" fmla="*/ 3391918 w 4619343"/>
              <a:gd name="csY11" fmla="*/ 923330 h 923330"/>
              <a:gd name="csX12" fmla="*/ 2778205 w 4619343"/>
              <a:gd name="csY12" fmla="*/ 923330 h 923330"/>
              <a:gd name="csX13" fmla="*/ 2025912 w 4619343"/>
              <a:gd name="csY13" fmla="*/ 923330 h 923330"/>
              <a:gd name="csX14" fmla="*/ 1273619 w 4619343"/>
              <a:gd name="csY14" fmla="*/ 923330 h 923330"/>
              <a:gd name="csX15" fmla="*/ 706100 w 4619343"/>
              <a:gd name="csY15" fmla="*/ 923330 h 923330"/>
              <a:gd name="csX16" fmla="*/ 0 w 4619343"/>
              <a:gd name="csY16" fmla="*/ 923330 h 923330"/>
              <a:gd name="csX17" fmla="*/ 0 w 4619343"/>
              <a:gd name="csY17" fmla="*/ 443198 h 923330"/>
              <a:gd name="csX18" fmla="*/ 0 w 4619343"/>
              <a:gd name="csY18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619343" h="923330" extrusionOk="0">
                <a:moveTo>
                  <a:pt x="0" y="0"/>
                </a:moveTo>
                <a:cubicBezTo>
                  <a:pt x="124710" y="-25715"/>
                  <a:pt x="467012" y="14351"/>
                  <a:pt x="613713" y="0"/>
                </a:cubicBezTo>
                <a:cubicBezTo>
                  <a:pt x="760414" y="-14351"/>
                  <a:pt x="880078" y="11461"/>
                  <a:pt x="1135039" y="0"/>
                </a:cubicBezTo>
                <a:cubicBezTo>
                  <a:pt x="1390000" y="-11461"/>
                  <a:pt x="1604466" y="-25044"/>
                  <a:pt x="1887332" y="0"/>
                </a:cubicBezTo>
                <a:cubicBezTo>
                  <a:pt x="2170198" y="25044"/>
                  <a:pt x="2335653" y="-19461"/>
                  <a:pt x="2501044" y="0"/>
                </a:cubicBezTo>
                <a:cubicBezTo>
                  <a:pt x="2666435" y="19461"/>
                  <a:pt x="2900070" y="-10541"/>
                  <a:pt x="3114757" y="0"/>
                </a:cubicBezTo>
                <a:cubicBezTo>
                  <a:pt x="3329444" y="10541"/>
                  <a:pt x="3700517" y="-30633"/>
                  <a:pt x="3867050" y="0"/>
                </a:cubicBezTo>
                <a:cubicBezTo>
                  <a:pt x="4033583" y="30633"/>
                  <a:pt x="4410013" y="34750"/>
                  <a:pt x="4619343" y="0"/>
                </a:cubicBezTo>
                <a:cubicBezTo>
                  <a:pt x="4623362" y="184709"/>
                  <a:pt x="4611471" y="362508"/>
                  <a:pt x="4619343" y="480132"/>
                </a:cubicBezTo>
                <a:cubicBezTo>
                  <a:pt x="4627215" y="597756"/>
                  <a:pt x="4612451" y="715809"/>
                  <a:pt x="4619343" y="923330"/>
                </a:cubicBezTo>
                <a:cubicBezTo>
                  <a:pt x="4440264" y="947889"/>
                  <a:pt x="4217440" y="934686"/>
                  <a:pt x="4051824" y="923330"/>
                </a:cubicBezTo>
                <a:cubicBezTo>
                  <a:pt x="3886208" y="911974"/>
                  <a:pt x="3669479" y="952288"/>
                  <a:pt x="3391918" y="923330"/>
                </a:cubicBezTo>
                <a:cubicBezTo>
                  <a:pt x="3114357" y="894372"/>
                  <a:pt x="2972896" y="942827"/>
                  <a:pt x="2778205" y="923330"/>
                </a:cubicBezTo>
                <a:cubicBezTo>
                  <a:pt x="2583514" y="903833"/>
                  <a:pt x="2384036" y="926923"/>
                  <a:pt x="2025912" y="923330"/>
                </a:cubicBezTo>
                <a:cubicBezTo>
                  <a:pt x="1667788" y="919737"/>
                  <a:pt x="1532245" y="893809"/>
                  <a:pt x="1273619" y="923330"/>
                </a:cubicBezTo>
                <a:cubicBezTo>
                  <a:pt x="1014993" y="952851"/>
                  <a:pt x="977737" y="945270"/>
                  <a:pt x="706100" y="923330"/>
                </a:cubicBezTo>
                <a:cubicBezTo>
                  <a:pt x="434463" y="901390"/>
                  <a:pt x="277080" y="892652"/>
                  <a:pt x="0" y="923330"/>
                </a:cubicBezTo>
                <a:cubicBezTo>
                  <a:pt x="954" y="736269"/>
                  <a:pt x="-9531" y="621465"/>
                  <a:pt x="0" y="443198"/>
                </a:cubicBezTo>
                <a:cubicBezTo>
                  <a:pt x="9531" y="264931"/>
                  <a:pt x="-10826" y="199669"/>
                  <a:pt x="0" y="0"/>
                </a:cubicBezTo>
                <a:close/>
              </a:path>
            </a:pathLst>
          </a:custGeom>
          <a:noFill/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тела вперед, назад или в сторону выполняется в воздухе без опоры руками или ногами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E10F5EC-92FC-850A-7075-A647EC63FA6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442949" y="1896632"/>
            <a:ext cx="1209259" cy="528770"/>
          </a:xfrm>
          <a:prstGeom prst="straightConnector1">
            <a:avLst/>
          </a:prstGeom>
          <a:ln w="25400" cmpd="dbl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CED3A43-CDD5-F6EC-394E-9C4BDEAFA29F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3403384" y="4757585"/>
            <a:ext cx="1445735" cy="28383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EEF4CCD-13A5-EC20-7DA6-509C306B23B3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373543" y="5041418"/>
            <a:ext cx="1475576" cy="2343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EE85B-5AC1-6E60-4A14-7A9AF599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1364583"/>
            <a:ext cx="554035" cy="532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84CC6F-A513-C3F3-CEF1-7666F2FA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5" y="3106848"/>
            <a:ext cx="554035" cy="5320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A523E3-07D4-01F1-D15B-F452E12C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4" y="3854251"/>
            <a:ext cx="554035" cy="53204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192862C-5650-9F86-8AE8-81B663CE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3" y="5959670"/>
            <a:ext cx="554035" cy="5320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3078B68-6507-2900-3E9D-CD31E5EF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9" y="4617344"/>
            <a:ext cx="380877" cy="3180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248C939-7C4B-232A-7836-913B8F5D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10" y="5158587"/>
            <a:ext cx="380877" cy="3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CFDCD-5B57-C49A-80D8-6ED1D403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225BB-CD66-9731-3E01-90A821D7B7E0}"/>
              </a:ext>
            </a:extLst>
          </p:cNvPr>
          <p:cNvSpPr txBox="1"/>
          <p:nvPr/>
        </p:nvSpPr>
        <p:spPr>
          <a:xfrm>
            <a:off x="406946" y="282396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28C30-9185-D19B-AEE3-F4E0CE600859}"/>
              </a:ext>
            </a:extLst>
          </p:cNvPr>
          <p:cNvSpPr txBox="1"/>
          <p:nvPr/>
        </p:nvSpPr>
        <p:spPr>
          <a:xfrm>
            <a:off x="1698879" y="215761"/>
            <a:ext cx="5220536" cy="830997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 класс-микст» мужчины и женщины, Техника ног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 класс-микст» мужчины и женщины, Техника ног</a:t>
            </a: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«Формейшн» женщины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B5392-EB3B-3CD8-4E05-3F893807356B}"/>
              </a:ext>
            </a:extLst>
          </p:cNvPr>
          <p:cNvSpPr txBox="1"/>
          <p:nvPr/>
        </p:nvSpPr>
        <p:spPr>
          <a:xfrm>
            <a:off x="1146409" y="3377729"/>
            <a:ext cx="10612257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еревороты на полу разрешены как самостоятельно, так и в контакте с партнером – это танцевальные фигуры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C19BC-D462-2207-A866-CFDB39477346}"/>
              </a:ext>
            </a:extLst>
          </p:cNvPr>
          <p:cNvSpPr txBox="1"/>
          <p:nvPr/>
        </p:nvSpPr>
        <p:spPr>
          <a:xfrm rot="15580130">
            <a:off x="11468066" y="6767139"/>
            <a:ext cx="184731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45A0F-D3BC-C208-8F5C-38112F4D843A}"/>
              </a:ext>
            </a:extLst>
          </p:cNvPr>
          <p:cNvSpPr txBox="1"/>
          <p:nvPr/>
        </p:nvSpPr>
        <p:spPr>
          <a:xfrm>
            <a:off x="1146409" y="4514722"/>
            <a:ext cx="6044802" cy="42324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Разрешены акробатические фигуры всех типов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A0CAF-0812-F170-FAD5-BE64E028CEE7}"/>
              </a:ext>
            </a:extLst>
          </p:cNvPr>
          <p:cNvSpPr txBox="1"/>
          <p:nvPr/>
        </p:nvSpPr>
        <p:spPr>
          <a:xfrm>
            <a:off x="1146412" y="1304300"/>
            <a:ext cx="10612257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азрешены любые танцевальные фигуры, исполняемые самостоятельно, за исключением сальто и безопорных переворотов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C8451A-9F85-3D5E-B677-5913FAF6E19B}"/>
              </a:ext>
            </a:extLst>
          </p:cNvPr>
          <p:cNvSpPr txBox="1"/>
          <p:nvPr/>
        </p:nvSpPr>
        <p:spPr>
          <a:xfrm>
            <a:off x="3578066" y="1963737"/>
            <a:ext cx="4693485" cy="923330"/>
          </a:xfrm>
          <a:custGeom>
            <a:avLst/>
            <a:gdLst>
              <a:gd name="csX0" fmla="*/ 0 w 4693485"/>
              <a:gd name="csY0" fmla="*/ 0 h 923330"/>
              <a:gd name="csX1" fmla="*/ 623563 w 4693485"/>
              <a:gd name="csY1" fmla="*/ 0 h 923330"/>
              <a:gd name="csX2" fmla="*/ 1153256 w 4693485"/>
              <a:gd name="csY2" fmla="*/ 0 h 923330"/>
              <a:gd name="csX3" fmla="*/ 1917624 w 4693485"/>
              <a:gd name="csY3" fmla="*/ 0 h 923330"/>
              <a:gd name="csX4" fmla="*/ 2541187 w 4693485"/>
              <a:gd name="csY4" fmla="*/ 0 h 923330"/>
              <a:gd name="csX5" fmla="*/ 3164750 w 4693485"/>
              <a:gd name="csY5" fmla="*/ 0 h 923330"/>
              <a:gd name="csX6" fmla="*/ 3929117 w 4693485"/>
              <a:gd name="csY6" fmla="*/ 0 h 923330"/>
              <a:gd name="csX7" fmla="*/ 4693485 w 4693485"/>
              <a:gd name="csY7" fmla="*/ 0 h 923330"/>
              <a:gd name="csX8" fmla="*/ 4693485 w 4693485"/>
              <a:gd name="csY8" fmla="*/ 480132 h 923330"/>
              <a:gd name="csX9" fmla="*/ 4693485 w 4693485"/>
              <a:gd name="csY9" fmla="*/ 923330 h 923330"/>
              <a:gd name="csX10" fmla="*/ 4116857 w 4693485"/>
              <a:gd name="csY10" fmla="*/ 923330 h 923330"/>
              <a:gd name="csX11" fmla="*/ 3446359 w 4693485"/>
              <a:gd name="csY11" fmla="*/ 923330 h 923330"/>
              <a:gd name="csX12" fmla="*/ 2822796 w 4693485"/>
              <a:gd name="csY12" fmla="*/ 923330 h 923330"/>
              <a:gd name="csX13" fmla="*/ 2058428 w 4693485"/>
              <a:gd name="csY13" fmla="*/ 923330 h 923330"/>
              <a:gd name="csX14" fmla="*/ 1294061 w 4693485"/>
              <a:gd name="csY14" fmla="*/ 923330 h 923330"/>
              <a:gd name="csX15" fmla="*/ 717433 w 4693485"/>
              <a:gd name="csY15" fmla="*/ 923330 h 923330"/>
              <a:gd name="csX16" fmla="*/ 0 w 4693485"/>
              <a:gd name="csY16" fmla="*/ 923330 h 923330"/>
              <a:gd name="csX17" fmla="*/ 0 w 4693485"/>
              <a:gd name="csY17" fmla="*/ 443198 h 923330"/>
              <a:gd name="csX18" fmla="*/ 0 w 4693485"/>
              <a:gd name="csY18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693485" h="923330" extrusionOk="0">
                <a:moveTo>
                  <a:pt x="0" y="0"/>
                </a:moveTo>
                <a:cubicBezTo>
                  <a:pt x="304195" y="-4002"/>
                  <a:pt x="316089" y="-11910"/>
                  <a:pt x="623563" y="0"/>
                </a:cubicBezTo>
                <a:cubicBezTo>
                  <a:pt x="931037" y="11910"/>
                  <a:pt x="1008889" y="-16142"/>
                  <a:pt x="1153256" y="0"/>
                </a:cubicBezTo>
                <a:cubicBezTo>
                  <a:pt x="1297623" y="16142"/>
                  <a:pt x="1597245" y="-18269"/>
                  <a:pt x="1917624" y="0"/>
                </a:cubicBezTo>
                <a:cubicBezTo>
                  <a:pt x="2238003" y="18269"/>
                  <a:pt x="2337994" y="-4292"/>
                  <a:pt x="2541187" y="0"/>
                </a:cubicBezTo>
                <a:cubicBezTo>
                  <a:pt x="2744380" y="4292"/>
                  <a:pt x="3015904" y="-19291"/>
                  <a:pt x="3164750" y="0"/>
                </a:cubicBezTo>
                <a:cubicBezTo>
                  <a:pt x="3313596" y="19291"/>
                  <a:pt x="3593360" y="-8637"/>
                  <a:pt x="3929117" y="0"/>
                </a:cubicBezTo>
                <a:cubicBezTo>
                  <a:pt x="4264874" y="8637"/>
                  <a:pt x="4425660" y="-24873"/>
                  <a:pt x="4693485" y="0"/>
                </a:cubicBezTo>
                <a:cubicBezTo>
                  <a:pt x="4697504" y="184709"/>
                  <a:pt x="4685613" y="362508"/>
                  <a:pt x="4693485" y="480132"/>
                </a:cubicBezTo>
                <a:cubicBezTo>
                  <a:pt x="4701357" y="597756"/>
                  <a:pt x="4686593" y="715809"/>
                  <a:pt x="4693485" y="923330"/>
                </a:cubicBezTo>
                <a:cubicBezTo>
                  <a:pt x="4527297" y="943133"/>
                  <a:pt x="4348291" y="916231"/>
                  <a:pt x="4116857" y="923330"/>
                </a:cubicBezTo>
                <a:cubicBezTo>
                  <a:pt x="3885423" y="930429"/>
                  <a:pt x="3724075" y="899546"/>
                  <a:pt x="3446359" y="923330"/>
                </a:cubicBezTo>
                <a:cubicBezTo>
                  <a:pt x="3168643" y="947114"/>
                  <a:pt x="3079177" y="940627"/>
                  <a:pt x="2822796" y="923330"/>
                </a:cubicBezTo>
                <a:cubicBezTo>
                  <a:pt x="2566415" y="906033"/>
                  <a:pt x="2286676" y="916376"/>
                  <a:pt x="2058428" y="923330"/>
                </a:cubicBezTo>
                <a:cubicBezTo>
                  <a:pt x="1830180" y="930284"/>
                  <a:pt x="1607504" y="949797"/>
                  <a:pt x="1294061" y="923330"/>
                </a:cubicBezTo>
                <a:cubicBezTo>
                  <a:pt x="980618" y="896863"/>
                  <a:pt x="916569" y="904783"/>
                  <a:pt x="717433" y="923330"/>
                </a:cubicBezTo>
                <a:cubicBezTo>
                  <a:pt x="518297" y="941877"/>
                  <a:pt x="343269" y="919899"/>
                  <a:pt x="0" y="923330"/>
                </a:cubicBezTo>
                <a:cubicBezTo>
                  <a:pt x="954" y="736269"/>
                  <a:pt x="-9531" y="621465"/>
                  <a:pt x="0" y="443198"/>
                </a:cubicBezTo>
                <a:cubicBezTo>
                  <a:pt x="9531" y="264931"/>
                  <a:pt x="-10826" y="199669"/>
                  <a:pt x="0" y="0"/>
                </a:cubicBezTo>
                <a:close/>
              </a:path>
            </a:pathLst>
          </a:custGeom>
          <a:noFill/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тела вперед, назад или в сторону выполняется в воздухе без опоры руками или ногами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91EECBB-F2CF-2259-C3AE-FAF43B5D6364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620370" y="1943106"/>
            <a:ext cx="957696" cy="482296"/>
          </a:xfrm>
          <a:prstGeom prst="straightConnector1">
            <a:avLst/>
          </a:prstGeom>
          <a:ln w="25400" cmpd="dbl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4792871-3096-D876-C171-DBD09D874FFC}"/>
              </a:ext>
            </a:extLst>
          </p:cNvPr>
          <p:cNvSpPr txBox="1"/>
          <p:nvPr/>
        </p:nvSpPr>
        <p:spPr>
          <a:xfrm>
            <a:off x="1146409" y="5223961"/>
            <a:ext cx="10612258" cy="9979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 краткосрочный разрыв контакта при исполнении акробатических фигур, не предполагающих переворота вокруг осей, лежащих в горизонтальной плоскости тела (например, горизонтальный пируэт)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B8D161-D262-4AA2-D308-BCEB67A5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1364583"/>
            <a:ext cx="554035" cy="5320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486CE-AC61-F013-8528-F84AAA8F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3377729"/>
            <a:ext cx="554035" cy="532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72E059-7D43-BEEF-9973-4FCEA32D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4460317"/>
            <a:ext cx="554035" cy="5320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9615F9-7160-B4AC-4541-10002BC2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5276880"/>
            <a:ext cx="554035" cy="5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664D-5F9C-3DA8-3843-59CBB5840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33ACFD-EE35-8BEC-715B-B43DBC38918C}"/>
              </a:ext>
            </a:extLst>
          </p:cNvPr>
          <p:cNvSpPr txBox="1"/>
          <p:nvPr/>
        </p:nvSpPr>
        <p:spPr>
          <a:xfrm>
            <a:off x="406946" y="1005727"/>
            <a:ext cx="1048174" cy="687752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14288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 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FB934-6282-4869-9DB1-42435DCC0B52}"/>
              </a:ext>
            </a:extLst>
          </p:cNvPr>
          <p:cNvSpPr txBox="1"/>
          <p:nvPr/>
        </p:nvSpPr>
        <p:spPr>
          <a:xfrm>
            <a:off x="1657936" y="1020850"/>
            <a:ext cx="3391736" cy="338554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«Буги-вуги» мужчины и женщины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C493E-535F-EB54-3DAE-450F8BD6F142}"/>
              </a:ext>
            </a:extLst>
          </p:cNvPr>
          <p:cNvSpPr txBox="1"/>
          <p:nvPr/>
        </p:nvSpPr>
        <p:spPr>
          <a:xfrm rot="15580130">
            <a:off x="11468066" y="6767139"/>
            <a:ext cx="184731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C3EF16-AC4C-BF73-248C-DE8982CE40A9}"/>
              </a:ext>
            </a:extLst>
          </p:cNvPr>
          <p:cNvSpPr txBox="1"/>
          <p:nvPr/>
        </p:nvSpPr>
        <p:spPr>
          <a:xfrm>
            <a:off x="1146412" y="2027631"/>
            <a:ext cx="10612257" cy="6463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2381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любые танцевальные и акробатические фигуры, в том числе исполняемые без контакта между партнерами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648D7-E7F5-AEEB-DBFB-7E84B77A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6" y="2087914"/>
            <a:ext cx="554035" cy="5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295A8-A08C-8843-973E-F27B6A52B2C5}"/>
              </a:ext>
            </a:extLst>
          </p:cNvPr>
          <p:cNvSpPr txBox="1"/>
          <p:nvPr/>
        </p:nvSpPr>
        <p:spPr>
          <a:xfrm>
            <a:off x="368968" y="4874737"/>
            <a:ext cx="4969151" cy="111554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Акробатический элемент (элемент)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56388-483D-8479-C661-F5520E31995A}"/>
              </a:ext>
            </a:extLst>
          </p:cNvPr>
          <p:cNvSpPr txBox="1"/>
          <p:nvPr/>
        </p:nvSpPr>
        <p:spPr>
          <a:xfrm>
            <a:off x="368968" y="1124465"/>
            <a:ext cx="4969151" cy="111554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Танцевальная фигура (ТФ)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A7482-F008-DDEB-646E-23EC64204E34}"/>
              </a:ext>
            </a:extLst>
          </p:cNvPr>
          <p:cNvSpPr txBox="1"/>
          <p:nvPr/>
        </p:nvSpPr>
        <p:spPr>
          <a:xfrm>
            <a:off x="6253169" y="1124464"/>
            <a:ext cx="5374538" cy="1115541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сделать самостоятельно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ABF0-3B47-75DE-A19D-50736060AB04}"/>
              </a:ext>
            </a:extLst>
          </p:cNvPr>
          <p:cNvSpPr txBox="1"/>
          <p:nvPr/>
        </p:nvSpPr>
        <p:spPr>
          <a:xfrm>
            <a:off x="6253169" y="4874737"/>
            <a:ext cx="5374539" cy="111554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68288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 и описан в приложениях №№ 2-6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AE4313-5FD5-8E52-0DF0-A056E10F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12" y="1425492"/>
            <a:ext cx="1168261" cy="608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B19C6F-2B68-F2E2-C0D6-08EBB673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11" y="5128052"/>
            <a:ext cx="1168261" cy="608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3052B-A6F2-803D-34AF-8F9DBE67627F}"/>
              </a:ext>
            </a:extLst>
          </p:cNvPr>
          <p:cNvSpPr txBox="1"/>
          <p:nvPr/>
        </p:nvSpPr>
        <p:spPr>
          <a:xfrm>
            <a:off x="369997" y="2999599"/>
            <a:ext cx="4968122" cy="111554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 (АФ)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A28C-84C3-75E8-20E6-E37FB859DDBD}"/>
              </a:ext>
            </a:extLst>
          </p:cNvPr>
          <p:cNvSpPr txBox="1"/>
          <p:nvPr/>
        </p:nvSpPr>
        <p:spPr>
          <a:xfrm>
            <a:off x="6254197" y="2999599"/>
            <a:ext cx="5374540" cy="111554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68288"/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сделать самостоятельно – партнер помогает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D1C68A-A794-53AC-5DD6-076CFD1F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90" y="3252914"/>
            <a:ext cx="1168261" cy="6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7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337BCA-F897-F99D-EE64-D693639323A2}"/>
              </a:ext>
            </a:extLst>
          </p:cNvPr>
          <p:cNvSpPr txBox="1"/>
          <p:nvPr/>
        </p:nvSpPr>
        <p:spPr>
          <a:xfrm>
            <a:off x="2156549" y="266962"/>
            <a:ext cx="8080995" cy="40011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Сколько групп/пар может выступать в заходе в разных турах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CAF6E-F221-C171-ADAF-015CAF4A33EE}"/>
              </a:ext>
            </a:extLst>
          </p:cNvPr>
          <p:cNvSpPr txBox="1"/>
          <p:nvPr/>
        </p:nvSpPr>
        <p:spPr>
          <a:xfrm>
            <a:off x="2861503" y="2789170"/>
            <a:ext cx="2031772" cy="76104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Отборочный тур или Тур надежды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1125D-D183-AFF2-5123-C5C4D7540F4A}"/>
              </a:ext>
            </a:extLst>
          </p:cNvPr>
          <p:cNvSpPr txBox="1"/>
          <p:nvPr/>
        </p:nvSpPr>
        <p:spPr>
          <a:xfrm>
            <a:off x="5624001" y="6127839"/>
            <a:ext cx="1146092" cy="3827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пара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31296-4779-32CD-949A-9B28C78C42DB}"/>
              </a:ext>
            </a:extLst>
          </p:cNvPr>
          <p:cNvSpPr txBox="1"/>
          <p:nvPr/>
        </p:nvSpPr>
        <p:spPr>
          <a:xfrm>
            <a:off x="1013254" y="1056671"/>
            <a:ext cx="2607276" cy="58541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руппы формейшн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30F16-D0AC-9F0A-26D3-FF3334A4CE63}"/>
              </a:ext>
            </a:extLst>
          </p:cNvPr>
          <p:cNvSpPr txBox="1"/>
          <p:nvPr/>
        </p:nvSpPr>
        <p:spPr>
          <a:xfrm>
            <a:off x="7962448" y="1091216"/>
            <a:ext cx="1941095" cy="5520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формейшн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7707C-D4E3-5357-E498-C93F3B68D533}"/>
              </a:ext>
            </a:extLst>
          </p:cNvPr>
          <p:cNvSpPr txBox="1"/>
          <p:nvPr/>
        </p:nvSpPr>
        <p:spPr>
          <a:xfrm>
            <a:off x="4653453" y="1068741"/>
            <a:ext cx="1941095" cy="56211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туры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78B0C-A290-76B3-970F-457B6AE5F60C}"/>
              </a:ext>
            </a:extLst>
          </p:cNvPr>
          <p:cNvSpPr txBox="1"/>
          <p:nvPr/>
        </p:nvSpPr>
        <p:spPr>
          <a:xfrm>
            <a:off x="1013255" y="3741098"/>
            <a:ext cx="1117524" cy="7424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4342C-BCE7-1823-FC29-3332C91D64E1}"/>
              </a:ext>
            </a:extLst>
          </p:cNvPr>
          <p:cNvSpPr txBox="1"/>
          <p:nvPr/>
        </p:nvSpPr>
        <p:spPr>
          <a:xfrm>
            <a:off x="2861504" y="6127840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F034F-4DFA-5723-2CA2-3CE51B0D86F5}"/>
              </a:ext>
            </a:extLst>
          </p:cNvPr>
          <p:cNvSpPr txBox="1"/>
          <p:nvPr/>
        </p:nvSpPr>
        <p:spPr>
          <a:xfrm>
            <a:off x="5384209" y="2399051"/>
            <a:ext cx="2721821" cy="4001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15 пар и более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42113-F6A0-4995-36E9-0A8D57C38043}"/>
              </a:ext>
            </a:extLst>
          </p:cNvPr>
          <p:cNvSpPr txBox="1"/>
          <p:nvPr/>
        </p:nvSpPr>
        <p:spPr>
          <a:xfrm>
            <a:off x="8757451" y="2027323"/>
            <a:ext cx="1146092" cy="267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пар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53AFDA-58C0-8E69-E783-6E3A3BBC9539}"/>
              </a:ext>
            </a:extLst>
          </p:cNvPr>
          <p:cNvSpPr txBox="1"/>
          <p:nvPr/>
        </p:nvSpPr>
        <p:spPr>
          <a:xfrm>
            <a:off x="8757451" y="3426001"/>
            <a:ext cx="1146092" cy="376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1C728-2310-EEB0-0A78-0165996C71B4}"/>
              </a:ext>
            </a:extLst>
          </p:cNvPr>
          <p:cNvSpPr txBox="1"/>
          <p:nvPr/>
        </p:nvSpPr>
        <p:spPr>
          <a:xfrm>
            <a:off x="2861504" y="4432444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¼ финала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E80C42-D7CB-85E1-4D68-7431B2F3B2E4}"/>
              </a:ext>
            </a:extLst>
          </p:cNvPr>
          <p:cNvSpPr txBox="1"/>
          <p:nvPr/>
        </p:nvSpPr>
        <p:spPr>
          <a:xfrm>
            <a:off x="5624001" y="4205764"/>
            <a:ext cx="1146092" cy="3769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пары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5426B-87B6-FBD1-D5D6-8B5EE67157BC}"/>
              </a:ext>
            </a:extLst>
          </p:cNvPr>
          <p:cNvSpPr txBox="1"/>
          <p:nvPr/>
        </p:nvSpPr>
        <p:spPr>
          <a:xfrm>
            <a:off x="5610725" y="4733437"/>
            <a:ext cx="1146092" cy="3827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F2B18-6721-7204-0487-BB1E303DD109}"/>
              </a:ext>
            </a:extLst>
          </p:cNvPr>
          <p:cNvSpPr txBox="1"/>
          <p:nvPr/>
        </p:nvSpPr>
        <p:spPr>
          <a:xfrm>
            <a:off x="5384209" y="3433847"/>
            <a:ext cx="2721821" cy="376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менее 15 пар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7AA36-6447-716D-99D0-EC9ADC5BBAFC}"/>
              </a:ext>
            </a:extLst>
          </p:cNvPr>
          <p:cNvSpPr txBox="1"/>
          <p:nvPr/>
        </p:nvSpPr>
        <p:spPr>
          <a:xfrm>
            <a:off x="8757451" y="2449501"/>
            <a:ext cx="1146092" cy="267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пары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E06104-DC06-7F08-2087-57EB204A2EBF}"/>
              </a:ext>
            </a:extLst>
          </p:cNvPr>
          <p:cNvSpPr txBox="1"/>
          <p:nvPr/>
        </p:nvSpPr>
        <p:spPr>
          <a:xfrm>
            <a:off x="8757451" y="2871679"/>
            <a:ext cx="1146092" cy="26741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D4F034-B708-484D-607A-A860054042C9}"/>
              </a:ext>
            </a:extLst>
          </p:cNvPr>
          <p:cNvSpPr txBox="1"/>
          <p:nvPr/>
        </p:nvSpPr>
        <p:spPr>
          <a:xfrm>
            <a:off x="5610725" y="5371170"/>
            <a:ext cx="1146092" cy="3827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DAEBD-CD4F-CFB5-F781-421B1F57A7A3}"/>
              </a:ext>
            </a:extLst>
          </p:cNvPr>
          <p:cNvSpPr txBox="1"/>
          <p:nvPr/>
        </p:nvSpPr>
        <p:spPr>
          <a:xfrm>
            <a:off x="2861504" y="5372575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½ финала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6BA3B33-7499-5DE4-B132-F0DA5BD0A5E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3620530" y="1349380"/>
            <a:ext cx="1032923" cy="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1840911-8355-50CD-B191-889A9585EA5F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6594548" y="1349799"/>
            <a:ext cx="1367900" cy="1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>
            <a:extLst>
              <a:ext uri="{FF2B5EF4-FFF2-40B4-BE49-F238E27FC236}">
                <a16:creationId xmlns:a16="http://schemas.microsoft.com/office/drawing/2014/main" id="{4A90E2ED-091D-1498-6476-04256AF42D29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rot="5400000" flipH="1" flipV="1">
            <a:off x="1931057" y="2810652"/>
            <a:ext cx="571407" cy="12894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>
            <a:extLst>
              <a:ext uri="{FF2B5EF4-FFF2-40B4-BE49-F238E27FC236}">
                <a16:creationId xmlns:a16="http://schemas.microsoft.com/office/drawing/2014/main" id="{9085AE37-AF2B-C0D6-49C5-8C8F772BB59C}"/>
              </a:ext>
            </a:extLst>
          </p:cNvPr>
          <p:cNvCxnSpPr>
            <a:stCxn id="11" idx="3"/>
            <a:endCxn id="19" idx="0"/>
          </p:cNvCxnSpPr>
          <p:nvPr/>
        </p:nvCxnSpPr>
        <p:spPr>
          <a:xfrm>
            <a:off x="2130779" y="4112326"/>
            <a:ext cx="1746611" cy="320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>
            <a:extLst>
              <a:ext uri="{FF2B5EF4-FFF2-40B4-BE49-F238E27FC236}">
                <a16:creationId xmlns:a16="http://schemas.microsoft.com/office/drawing/2014/main" id="{40AB75FA-EFFE-AEBB-B57F-70B648C5C941}"/>
              </a:ext>
            </a:extLst>
          </p:cNvPr>
          <p:cNvCxnSpPr>
            <a:stCxn id="11" idx="2"/>
            <a:endCxn id="27" idx="1"/>
          </p:cNvCxnSpPr>
          <p:nvPr/>
        </p:nvCxnSpPr>
        <p:spPr>
          <a:xfrm rot="16200000" flipH="1">
            <a:off x="1676559" y="4379010"/>
            <a:ext cx="1080402" cy="12894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>
            <a:extLst>
              <a:ext uri="{FF2B5EF4-FFF2-40B4-BE49-F238E27FC236}">
                <a16:creationId xmlns:a16="http://schemas.microsoft.com/office/drawing/2014/main" id="{CD496546-A967-AC7B-4AF9-75C7A8D48112}"/>
              </a:ext>
            </a:extLst>
          </p:cNvPr>
          <p:cNvCxnSpPr>
            <a:stCxn id="11" idx="1"/>
            <a:endCxn id="14" idx="1"/>
          </p:cNvCxnSpPr>
          <p:nvPr/>
        </p:nvCxnSpPr>
        <p:spPr>
          <a:xfrm rot="10800000" flipH="1" flipV="1">
            <a:off x="1013254" y="4112326"/>
            <a:ext cx="1848249" cy="2206894"/>
          </a:xfrm>
          <a:prstGeom prst="bentConnector3">
            <a:avLst>
              <a:gd name="adj1" fmla="val -123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91C6906-3152-5650-28FA-AFB53BEE8202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4893276" y="4394244"/>
            <a:ext cx="730725" cy="22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4A465C4F-B0BE-2765-9ACB-3BF9162C51EF}"/>
              </a:ext>
            </a:extLst>
          </p:cNvPr>
          <p:cNvCxnSpPr/>
          <p:nvPr/>
        </p:nvCxnSpPr>
        <p:spPr>
          <a:xfrm>
            <a:off x="3620530" y="1349380"/>
            <a:ext cx="945127" cy="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84B6A89C-E416-8EF2-4B9C-5E2895798981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4893276" y="4623824"/>
            <a:ext cx="717449" cy="30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3B44EE7-5042-2AC5-19E4-562633257771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V="1">
            <a:off x="4893276" y="5562549"/>
            <a:ext cx="717449" cy="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F4FDB388-C6BC-BD88-3A3B-5E127B5C7102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4893276" y="6319219"/>
            <a:ext cx="730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18B6C28-5AE6-0D4F-4180-2C1998ADED91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4893275" y="2599106"/>
            <a:ext cx="490934" cy="57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1D7D05D-A0BC-1478-69BD-CA33CA3D5E51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4893275" y="3169691"/>
            <a:ext cx="490934" cy="45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E57E8A0-94FF-2149-83B0-A10295CCFC88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8106030" y="2161033"/>
            <a:ext cx="651421" cy="43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CAEE2DFA-0D23-CAAD-935B-CC32C13ABDB0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8106030" y="2583211"/>
            <a:ext cx="651421" cy="1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6426A5AD-7368-5386-991F-0DC0873C2B28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8106030" y="2599106"/>
            <a:ext cx="651421" cy="40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889FC63F-E2F1-A9C4-DD74-F354C17DFF95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8106030" y="3614480"/>
            <a:ext cx="651421" cy="7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1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1079B3-5554-F944-9DCB-FBE12F2400A5}"/>
              </a:ext>
            </a:extLst>
          </p:cNvPr>
          <p:cNvSpPr txBox="1"/>
          <p:nvPr/>
        </p:nvSpPr>
        <p:spPr>
          <a:xfrm>
            <a:off x="725959" y="1211068"/>
            <a:ext cx="1091558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41275" algn="just">
              <a:spcAft>
                <a:spcPts val="1200"/>
              </a:spcAft>
              <a:buNone/>
            </a:pP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Музыкальное сопровождение должно соответствовать следующим требованиям: </a:t>
            </a:r>
          </a:p>
          <a:p>
            <a:pPr marL="468313" marR="41275" indent="-2857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 музыки и продолжительность звучания фонограммы должны соответствовать пункту 16.4 Правил; продолжительность фонограмм в отборочных турах должна быть равна верхней границе продолжительности программ, предусмотренной пунктом 16.4 Правил;</a:t>
            </a:r>
          </a:p>
          <a:p>
            <a:pPr marL="468313" marR="41275" indent="-2857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фонограммы в отборочных турах не должны содержать неритмичного вступления;</a:t>
            </a:r>
          </a:p>
          <a:p>
            <a:pPr marL="468313" marR="41275" indent="-2857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фонограмма должна быть качественной и соответствовать стилю «рок-н-ролл» или «буги-вуги» соответственно;</a:t>
            </a:r>
          </a:p>
          <a:p>
            <a:pPr marL="468313" marR="41275" indent="-2857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фонограмма не должна содержать ненормативной лексики, вне зависимости от языка исполнения</a:t>
            </a: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118F-E613-1C4F-709B-81856FA1F43B}"/>
              </a:ext>
            </a:extLst>
          </p:cNvPr>
          <p:cNvSpPr txBox="1"/>
          <p:nvPr/>
        </p:nvSpPr>
        <p:spPr>
          <a:xfrm>
            <a:off x="816857" y="4909494"/>
            <a:ext cx="10824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41275">
              <a:spcAft>
                <a:spcPts val="1200"/>
              </a:spcAft>
              <a:buNone/>
            </a:pPr>
            <a:r>
              <a:rPr lang="ru-RU" kern="1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Пара (группа) ответственны </a:t>
            </a: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соответствие пункту 16.4 Правил темпа собственной фонограммы, качества и уровня записи, </a:t>
            </a:r>
            <a:r>
              <a:rPr lang="ru-RU" kern="1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 также за отсутствие ненормативной лексики, вне зависимости от языка исполнения</a:t>
            </a: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D75D9-6F99-333A-1CAE-4DC3648832D7}"/>
              </a:ext>
            </a:extLst>
          </p:cNvPr>
          <p:cNvSpPr txBox="1"/>
          <p:nvPr/>
        </p:nvSpPr>
        <p:spPr>
          <a:xfrm>
            <a:off x="3332104" y="167235"/>
            <a:ext cx="5238427" cy="7064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Музыкальное сопровождение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7CE90-7061-ECC7-47DB-F93B83EC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3" y="1211068"/>
            <a:ext cx="532794" cy="6177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EED09-C075-BF25-85F6-39FCAB9F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4" y="4918440"/>
            <a:ext cx="532794" cy="6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9E69-9F02-8E94-DA90-C9C11A0A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6AB556-8AB3-B312-493D-1A4F2169BD5D}"/>
              </a:ext>
            </a:extLst>
          </p:cNvPr>
          <p:cNvSpPr txBox="1"/>
          <p:nvPr/>
        </p:nvSpPr>
        <p:spPr>
          <a:xfrm>
            <a:off x="6096000" y="2498104"/>
            <a:ext cx="5530235" cy="2728989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182563" marR="41275">
              <a:lnSpc>
                <a:spcPct val="112000"/>
              </a:lnSpc>
              <a:spcAft>
                <a:spcPts val="120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16.2. Спортивные соревнования в спортивных дисциплинах «буги-вуги» мужчины и женщины проводятся по двум программам:</a:t>
            </a:r>
          </a:p>
          <a:p>
            <a:pPr marL="525463" marR="41275" indent="-342900">
              <a:lnSpc>
                <a:spcPct val="11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«слоу» (в финале)</a:t>
            </a:r>
          </a:p>
          <a:p>
            <a:pPr marL="525463" marR="41275" indent="-342900">
              <a:lnSpc>
                <a:spcPct val="112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«фаст»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2601E-8B52-2EB7-6F07-88D995D900D6}"/>
              </a:ext>
            </a:extLst>
          </p:cNvPr>
          <p:cNvSpPr txBox="1"/>
          <p:nvPr/>
        </p:nvSpPr>
        <p:spPr>
          <a:xfrm>
            <a:off x="395784" y="2498103"/>
            <a:ext cx="4964111" cy="2319557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16.2. Соревнования в виде программы «буги-вуги» мужчины и женщины проводятся по двум программам: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«слоу» (</a:t>
            </a:r>
            <a:r>
              <a:rPr lang="ru-RU" sz="2000" strike="sngStrike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отборочном туре и </a:t>
            </a: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финале);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«фаст»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8F2625-F771-A72F-76C8-C5403179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02" y="266492"/>
            <a:ext cx="2432629" cy="9554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489E37-480B-DE24-0476-D7B2D55CD812}"/>
              </a:ext>
            </a:extLst>
          </p:cNvPr>
          <p:cNvSpPr txBox="1"/>
          <p:nvPr/>
        </p:nvSpPr>
        <p:spPr>
          <a:xfrm>
            <a:off x="1479686" y="528900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CC75BD-9329-1D5F-C6A6-26724FE5C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407" y="259312"/>
            <a:ext cx="2432629" cy="9554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E3B2B5-086B-5D6A-E5F2-0C17832A203E}"/>
              </a:ext>
            </a:extLst>
          </p:cNvPr>
          <p:cNvSpPr txBox="1"/>
          <p:nvPr/>
        </p:nvSpPr>
        <p:spPr>
          <a:xfrm>
            <a:off x="7986391" y="521720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90D40A0-1D8F-09F6-EE57-561F494733A6}"/>
              </a:ext>
            </a:extLst>
          </p:cNvPr>
          <p:cNvCxnSpPr/>
          <p:nvPr/>
        </p:nvCxnSpPr>
        <p:spPr>
          <a:xfrm>
            <a:off x="5568719" y="521720"/>
            <a:ext cx="0" cy="6111556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29F25E-FE0F-4EA9-F013-D5F5C75A3BA0}"/>
              </a:ext>
            </a:extLst>
          </p:cNvPr>
          <p:cNvSpPr txBox="1"/>
          <p:nvPr/>
        </p:nvSpPr>
        <p:spPr>
          <a:xfrm>
            <a:off x="2776199" y="1370349"/>
            <a:ext cx="5893783" cy="546283"/>
          </a:xfrm>
          <a:prstGeom prst="rect">
            <a:avLst/>
          </a:prstGeom>
          <a:solidFill>
            <a:srgbClr val="9416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«Буги-вуги» мужчины и женщины</a:t>
            </a:r>
          </a:p>
        </p:txBody>
      </p:sp>
    </p:spTree>
    <p:extLst>
      <p:ext uri="{BB962C8B-B14F-4D97-AF65-F5344CB8AC3E}">
        <p14:creationId xmlns:p14="http://schemas.microsoft.com/office/powerpoint/2010/main" val="189992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465986-4243-DA4C-9B4F-A902045F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7" y="195038"/>
            <a:ext cx="9689911" cy="64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C4DF-8A91-BD27-E5B9-9D8722DE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61B424-1D2F-B884-BE8F-EDD9B3A3A880}"/>
              </a:ext>
            </a:extLst>
          </p:cNvPr>
          <p:cNvSpPr txBox="1"/>
          <p:nvPr/>
        </p:nvSpPr>
        <p:spPr>
          <a:xfrm>
            <a:off x="384168" y="164352"/>
            <a:ext cx="6959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Необязательное вступление не в стиле «рок-н-ролл»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F7C85-F010-E1F9-2984-065E5455AD15}"/>
              </a:ext>
            </a:extLst>
          </p:cNvPr>
          <p:cNvSpPr txBox="1"/>
          <p:nvPr/>
        </p:nvSpPr>
        <p:spPr>
          <a:xfrm>
            <a:off x="557052" y="2451249"/>
            <a:ext cx="1117524" cy="74245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5A3B1-07E6-1620-91FF-F32BC2569191}"/>
              </a:ext>
            </a:extLst>
          </p:cNvPr>
          <p:cNvSpPr txBox="1"/>
          <p:nvPr/>
        </p:nvSpPr>
        <p:spPr>
          <a:xfrm>
            <a:off x="2287591" y="1743514"/>
            <a:ext cx="2000765" cy="49015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Туры до финала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D15C5-8BE9-AE5B-3FB2-665D9EF1110E}"/>
              </a:ext>
            </a:extLst>
          </p:cNvPr>
          <p:cNvSpPr txBox="1"/>
          <p:nvPr/>
        </p:nvSpPr>
        <p:spPr>
          <a:xfrm>
            <a:off x="2287591" y="3402105"/>
            <a:ext cx="2000765" cy="49015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882C2-CD4A-5E9A-8308-FC08F2302BF4}"/>
              </a:ext>
            </a:extLst>
          </p:cNvPr>
          <p:cNvSpPr txBox="1"/>
          <p:nvPr/>
        </p:nvSpPr>
        <p:spPr>
          <a:xfrm>
            <a:off x="4618718" y="2649290"/>
            <a:ext cx="2954565" cy="65354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класс - микст» мальчики и девочки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CD5A4-B2E6-6D02-F73B-2942C928566F}"/>
              </a:ext>
            </a:extLst>
          </p:cNvPr>
          <p:cNvSpPr txBox="1"/>
          <p:nvPr/>
        </p:nvSpPr>
        <p:spPr>
          <a:xfrm>
            <a:off x="4618718" y="3905594"/>
            <a:ext cx="2954565" cy="105068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дисциплины,</a:t>
            </a:r>
          </a:p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</a:t>
            </a: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класс - микст» мальчики и девочки</a:t>
            </a:r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90A232-E319-973C-438E-F885C1088661}"/>
              </a:ext>
            </a:extLst>
          </p:cNvPr>
          <p:cNvSpPr txBox="1"/>
          <p:nvPr/>
        </p:nvSpPr>
        <p:spPr>
          <a:xfrm>
            <a:off x="8122333" y="3395926"/>
            <a:ext cx="1262529" cy="7121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15 секунд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5F185-6490-97A0-C6DC-AAB3D56F4702}"/>
              </a:ext>
            </a:extLst>
          </p:cNvPr>
          <p:cNvSpPr txBox="1"/>
          <p:nvPr/>
        </p:nvSpPr>
        <p:spPr>
          <a:xfrm>
            <a:off x="4618717" y="1043430"/>
            <a:ext cx="2954565" cy="49015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исполняется*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9EE17-C4AC-19A5-2C21-875B8D02201D}"/>
              </a:ext>
            </a:extLst>
          </p:cNvPr>
          <p:cNvSpPr txBox="1"/>
          <p:nvPr/>
        </p:nvSpPr>
        <p:spPr>
          <a:xfrm>
            <a:off x="8122334" y="4675933"/>
            <a:ext cx="1262529" cy="7121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 секунд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2B111-6480-3A62-1168-692FDE244A6B}"/>
              </a:ext>
            </a:extLst>
          </p:cNvPr>
          <p:cNvSpPr txBox="1"/>
          <p:nvPr/>
        </p:nvSpPr>
        <p:spPr>
          <a:xfrm>
            <a:off x="9911381" y="3395926"/>
            <a:ext cx="876070" cy="712164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288A2-DA05-40A3-C6F8-4131EF442C35}"/>
              </a:ext>
            </a:extLst>
          </p:cNvPr>
          <p:cNvSpPr txBox="1"/>
          <p:nvPr/>
        </p:nvSpPr>
        <p:spPr>
          <a:xfrm>
            <a:off x="9911380" y="4687069"/>
            <a:ext cx="876070" cy="689892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ED1A7-BFC8-1008-ED83-D470E707B471}"/>
              </a:ext>
            </a:extLst>
          </p:cNvPr>
          <p:cNvSpPr txBox="1"/>
          <p:nvPr/>
        </p:nvSpPr>
        <p:spPr>
          <a:xfrm>
            <a:off x="177977" y="5588419"/>
            <a:ext cx="11857503" cy="108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41275">
              <a:lnSpc>
                <a:spcPct val="112000"/>
              </a:lnSpc>
              <a:spcAft>
                <a:spcPts val="20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13.2.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Отборочные и промежуточные туры в спортивных соревнованиях пар проводятся под музыкальное сопровождение, предоставленное организационным комитетом спортивных соревнований.</a:t>
            </a:r>
          </a:p>
          <a:p>
            <a:pPr marL="182563" marR="41275">
              <a:lnSpc>
                <a:spcPct val="112000"/>
              </a:lnSpc>
              <a:spcAft>
                <a:spcPts val="20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43.8. В обязанности звукорежиссера входит: … использование исключительно фонограмм, предоставленных и/или одобренных ОСФ и соответствующих Правилам.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F85C4EC-42BC-8C9F-C6F3-908549BA4314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7573283" y="3752009"/>
            <a:ext cx="549050" cy="678928"/>
          </a:xfrm>
          <a:prstGeom prst="straightConnector1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06E59D9-3B75-9F9D-E8A3-4990DDF4CE62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7573283" y="4430937"/>
            <a:ext cx="549051" cy="601079"/>
          </a:xfrm>
          <a:prstGeom prst="straightConnector1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B3EB9CC-ECB1-D51E-6CA7-95A2CE57FAD5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9384862" y="3752008"/>
            <a:ext cx="526519" cy="1"/>
          </a:xfrm>
          <a:prstGeom prst="straightConnector1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8FF311B5-EA07-D8D4-9BF3-EF9D3B4C6FF3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9384863" y="5032015"/>
            <a:ext cx="526517" cy="1"/>
          </a:xfrm>
          <a:prstGeom prst="straightConnector1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>
            <a:extLst>
              <a:ext uri="{FF2B5EF4-FFF2-40B4-BE49-F238E27FC236}">
                <a16:creationId xmlns:a16="http://schemas.microsoft.com/office/drawing/2014/main" id="{FA9C44C0-08B6-A821-08BE-4F24689006A0}"/>
              </a:ext>
            </a:extLst>
          </p:cNvPr>
          <p:cNvCxnSpPr>
            <a:stCxn id="6" idx="0"/>
            <a:endCxn id="7" idx="1"/>
          </p:cNvCxnSpPr>
          <p:nvPr/>
        </p:nvCxnSpPr>
        <p:spPr>
          <a:xfrm rot="5400000" flipH="1" flipV="1">
            <a:off x="1470373" y="1634032"/>
            <a:ext cx="462659" cy="1171777"/>
          </a:xfrm>
          <a:prstGeom prst="bentConnector2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id="{727588A2-82E7-2415-99FD-6BE2C001F6D8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1474964" y="2834553"/>
            <a:ext cx="453477" cy="1171777"/>
          </a:xfrm>
          <a:prstGeom prst="bentConnector2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37C07C43-11EF-A4E5-5087-1A1CE1A0EF95}"/>
              </a:ext>
            </a:extLst>
          </p:cNvPr>
          <p:cNvCxnSpPr>
            <a:cxnSpLocks/>
            <a:stCxn id="7" idx="0"/>
            <a:endCxn id="14" idx="1"/>
          </p:cNvCxnSpPr>
          <p:nvPr/>
        </p:nvCxnSpPr>
        <p:spPr>
          <a:xfrm rot="5400000" flipH="1" flipV="1">
            <a:off x="3725841" y="850639"/>
            <a:ext cx="455008" cy="1330743"/>
          </a:xfrm>
          <a:prstGeom prst="bentConnector2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B3A098F5-4F4C-8797-6EBA-E3FA97A1FB48}"/>
              </a:ext>
            </a:extLst>
          </p:cNvPr>
          <p:cNvCxnSpPr>
            <a:stCxn id="8" idx="0"/>
            <a:endCxn id="9" idx="1"/>
          </p:cNvCxnSpPr>
          <p:nvPr/>
        </p:nvCxnSpPr>
        <p:spPr>
          <a:xfrm rot="5400000" flipH="1" flipV="1">
            <a:off x="3740324" y="2523711"/>
            <a:ext cx="426045" cy="1330744"/>
          </a:xfrm>
          <a:prstGeom prst="bentConnector2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AA323729-691D-CA42-9F46-F7357BCDE30E}"/>
              </a:ext>
            </a:extLst>
          </p:cNvPr>
          <p:cNvCxnSpPr>
            <a:stCxn id="8" idx="2"/>
            <a:endCxn id="10" idx="1"/>
          </p:cNvCxnSpPr>
          <p:nvPr/>
        </p:nvCxnSpPr>
        <p:spPr>
          <a:xfrm rot="16200000" flipH="1">
            <a:off x="3684006" y="3496224"/>
            <a:ext cx="538681" cy="1330744"/>
          </a:xfrm>
          <a:prstGeom prst="bentConnector2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27D3F52-B1E8-53E7-B4F4-6D19DFB73500}"/>
              </a:ext>
            </a:extLst>
          </p:cNvPr>
          <p:cNvCxnSpPr>
            <a:stCxn id="9" idx="0"/>
            <a:endCxn id="14" idx="2"/>
          </p:cNvCxnSpPr>
          <p:nvPr/>
        </p:nvCxnSpPr>
        <p:spPr>
          <a:xfrm flipH="1" flipV="1">
            <a:off x="6096000" y="1533581"/>
            <a:ext cx="1" cy="1115709"/>
          </a:xfrm>
          <a:prstGeom prst="straightConnector1">
            <a:avLst/>
          </a:prstGeom>
          <a:ln w="317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487D52-69A7-ECBC-8CB1-150A72CA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57" y="156398"/>
            <a:ext cx="625151" cy="530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700F6-56AB-3A97-9CAB-E464D695C3AE}"/>
              </a:ext>
            </a:extLst>
          </p:cNvPr>
          <p:cNvSpPr txBox="1"/>
          <p:nvPr/>
        </p:nvSpPr>
        <p:spPr>
          <a:xfrm>
            <a:off x="7847808" y="209681"/>
            <a:ext cx="10734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439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EDFC-F281-D0D0-415E-2F1F71F61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CEC4D0-982A-0B07-8EF8-74B1058C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3" y="935445"/>
            <a:ext cx="2432629" cy="9554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C20EAA-5BFC-3D28-2684-B698AB3CB70C}"/>
              </a:ext>
            </a:extLst>
          </p:cNvPr>
          <p:cNvSpPr txBox="1"/>
          <p:nvPr/>
        </p:nvSpPr>
        <p:spPr>
          <a:xfrm>
            <a:off x="1631867" y="1197853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44D46C-1E8E-4F79-F9D2-5C46DD20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70" y="935445"/>
            <a:ext cx="2432629" cy="9554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0A8318-EC63-742E-6D27-36B14D9956D0}"/>
              </a:ext>
            </a:extLst>
          </p:cNvPr>
          <p:cNvSpPr txBox="1"/>
          <p:nvPr/>
        </p:nvSpPr>
        <p:spPr>
          <a:xfrm>
            <a:off x="7535454" y="1197853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90F87DA-0041-B627-E4D5-3B24C31EF707}"/>
              </a:ext>
            </a:extLst>
          </p:cNvPr>
          <p:cNvCxnSpPr>
            <a:cxnSpLocks/>
          </p:cNvCxnSpPr>
          <p:nvPr/>
        </p:nvCxnSpPr>
        <p:spPr>
          <a:xfrm>
            <a:off x="5142834" y="935445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B73C43-64AA-8D15-C9C0-EA2667A628CC}"/>
              </a:ext>
            </a:extLst>
          </p:cNvPr>
          <p:cNvSpPr txBox="1"/>
          <p:nvPr/>
        </p:nvSpPr>
        <p:spPr>
          <a:xfrm>
            <a:off x="1549380" y="121737"/>
            <a:ext cx="8038678" cy="400110"/>
          </a:xfrm>
          <a:prstGeom prst="rect">
            <a:avLst/>
          </a:prstGeom>
          <a:solidFill>
            <a:srgbClr val="00919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Фонограмма не в стиле «рок-н-ролл» в группах ФОРМЕЙШН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032A6-5DC2-1819-E72A-30D04E985460}"/>
              </a:ext>
            </a:extLst>
          </p:cNvPr>
          <p:cNvSpPr txBox="1"/>
          <p:nvPr/>
        </p:nvSpPr>
        <p:spPr>
          <a:xfrm>
            <a:off x="350524" y="2248856"/>
            <a:ext cx="44067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96888" algn="just"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16.7. </a:t>
            </a: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соревнованиях групп длительность музыкального вступления не в стиле «рок-н-ролл» в фонограмме не должна превышать 30 секунд.</a:t>
            </a:r>
          </a:p>
          <a:p>
            <a:pPr indent="496888" algn="just">
              <a:spcAft>
                <a:spcPts val="1200"/>
              </a:spcAft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Длительность окончания музыкальной фонограммы не в стиле «рок-н-ролл» – не более 10 секунд.</a:t>
            </a:r>
          </a:p>
          <a:p>
            <a:pPr indent="496888" algn="just">
              <a:spcAft>
                <a:spcPts val="1200"/>
              </a:spcAft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основной части фонограммы может быть не более двух музыкальных частей не в стиле «рок-н-ролл» – суммарно не более 10 секунд.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7DFE3-E602-48AB-EA5D-ED178677539B}"/>
              </a:ext>
            </a:extLst>
          </p:cNvPr>
          <p:cNvSpPr txBox="1"/>
          <p:nvPr/>
        </p:nvSpPr>
        <p:spPr>
          <a:xfrm>
            <a:off x="5273457" y="2248856"/>
            <a:ext cx="6657583" cy="396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525" marR="41275" indent="398463" algn="just">
              <a:lnSpc>
                <a:spcPct val="112000"/>
              </a:lnSpc>
              <a:spcAft>
                <a:spcPts val="120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16.7.</a:t>
            </a: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спортивных соревнованиях групп </a:t>
            </a:r>
            <a:r>
              <a:rPr lang="ru-RU" sz="16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финалах 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музыкального вступления не в стиле «рок-н-ролл» в фонограмме не должна превышать 30 секунд. Длительность окончания музыкальной фонограммы не в стиле «рок-н-ролл» – не более 10 секунд.  </a:t>
            </a:r>
          </a:p>
          <a:p>
            <a:pPr marL="136525" marR="41275" indent="398463" algn="just">
              <a:lnSpc>
                <a:spcPct val="112000"/>
              </a:lnSpc>
              <a:spcAft>
                <a:spcPts val="120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16.8.</a:t>
            </a: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отборочных турах и турах надежды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спортивных соревнованиях групп длительность музыкального вступления не в стиле «рок-н-ролл» в фонограмме не должна превышать </a:t>
            </a:r>
            <a:r>
              <a:rPr lang="ru-RU" sz="16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секунд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Длительность окончания музыкальной фонограммы не в стиле «рок-н-ролл» – не более </a:t>
            </a:r>
            <a:r>
              <a:rPr lang="ru-RU" sz="16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секунд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136525" marR="41275" indent="398463" algn="just">
              <a:lnSpc>
                <a:spcPct val="112000"/>
              </a:lnSpc>
              <a:spcAft>
                <a:spcPts val="120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16.9.</a:t>
            </a:r>
            <a:r>
              <a:rPr lang="ru-RU" sz="1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спортивных соревнования групп в основной части фонограммы может быть не более двух музыкальных частей не в стиле «рок-н-ролл» – суммарно не более 10 секунд. </a:t>
            </a:r>
          </a:p>
        </p:txBody>
      </p:sp>
    </p:spTree>
    <p:extLst>
      <p:ext uri="{BB962C8B-B14F-4D97-AF65-F5344CB8AC3E}">
        <p14:creationId xmlns:p14="http://schemas.microsoft.com/office/powerpoint/2010/main" val="245547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2544-AB22-0D26-0028-4BA9F2FDF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8E383-8FDD-83A5-E985-CD450D8B927F}"/>
              </a:ext>
            </a:extLst>
          </p:cNvPr>
          <p:cNvSpPr txBox="1"/>
          <p:nvPr/>
        </p:nvSpPr>
        <p:spPr>
          <a:xfrm>
            <a:off x="1483076" y="259799"/>
            <a:ext cx="9225847" cy="3967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Фонограмма не в стиле «рок-н-ролл» в группах ФОРМЕЙШН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A1033-81B9-6D9C-5750-7C7C1409E7D1}"/>
              </a:ext>
            </a:extLst>
          </p:cNvPr>
          <p:cNvSpPr txBox="1"/>
          <p:nvPr/>
        </p:nvSpPr>
        <p:spPr>
          <a:xfrm>
            <a:off x="188978" y="3147846"/>
            <a:ext cx="1481228" cy="7089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Формейшн</a:t>
            </a:r>
          </a:p>
        </p:txBody>
      </p: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28E756B3-5E02-A7A1-F420-2E65E9D70D0A}"/>
              </a:ext>
            </a:extLst>
          </p:cNvPr>
          <p:cNvCxnSpPr>
            <a:cxnSpLocks/>
            <a:stCxn id="6" idx="0"/>
            <a:endCxn id="111" idx="1"/>
          </p:cNvCxnSpPr>
          <p:nvPr/>
        </p:nvCxnSpPr>
        <p:spPr>
          <a:xfrm rot="5400000" flipH="1" flipV="1">
            <a:off x="910683" y="1916353"/>
            <a:ext cx="1250403" cy="1212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7F26F2B3-8483-4754-BF8E-289C3DBF862C}"/>
              </a:ext>
            </a:extLst>
          </p:cNvPr>
          <p:cNvCxnSpPr>
            <a:cxnSpLocks/>
            <a:stCxn id="6" idx="2"/>
            <a:endCxn id="37" idx="1"/>
          </p:cNvCxnSpPr>
          <p:nvPr/>
        </p:nvCxnSpPr>
        <p:spPr>
          <a:xfrm rot="16200000" flipH="1">
            <a:off x="939448" y="3846944"/>
            <a:ext cx="1192873" cy="1212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51704DD-485D-7864-49FA-90BC236F5981}"/>
              </a:ext>
            </a:extLst>
          </p:cNvPr>
          <p:cNvSpPr txBox="1"/>
          <p:nvPr/>
        </p:nvSpPr>
        <p:spPr>
          <a:xfrm>
            <a:off x="2142177" y="1544145"/>
            <a:ext cx="1481228" cy="7065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0D21E-0836-7C99-5ADF-834D91FA34B9}"/>
              </a:ext>
            </a:extLst>
          </p:cNvPr>
          <p:cNvSpPr txBox="1"/>
          <p:nvPr/>
        </p:nvSpPr>
        <p:spPr>
          <a:xfrm>
            <a:off x="2142177" y="4696376"/>
            <a:ext cx="1481228" cy="7065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30A1D-A677-61AF-690E-2A12110B1526}"/>
              </a:ext>
            </a:extLst>
          </p:cNvPr>
          <p:cNvSpPr txBox="1"/>
          <p:nvPr/>
        </p:nvSpPr>
        <p:spPr>
          <a:xfrm>
            <a:off x="6664538" y="1197569"/>
            <a:ext cx="1337571" cy="49015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сек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5D34AB-33BB-9AB2-E88C-9654F0724824}"/>
              </a:ext>
            </a:extLst>
          </p:cNvPr>
          <p:cNvSpPr txBox="1"/>
          <p:nvPr/>
        </p:nvSpPr>
        <p:spPr>
          <a:xfrm>
            <a:off x="4143589" y="1202596"/>
            <a:ext cx="2000765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Туры до финала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4BA896-F73B-FE39-A783-AEDA2B83FA54}"/>
              </a:ext>
            </a:extLst>
          </p:cNvPr>
          <p:cNvSpPr txBox="1"/>
          <p:nvPr/>
        </p:nvSpPr>
        <p:spPr>
          <a:xfrm>
            <a:off x="4171131" y="2060836"/>
            <a:ext cx="1973223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99DBFB-6D28-9EC2-0ABF-B28ACECAA6B5}"/>
              </a:ext>
            </a:extLst>
          </p:cNvPr>
          <p:cNvSpPr txBox="1"/>
          <p:nvPr/>
        </p:nvSpPr>
        <p:spPr>
          <a:xfrm>
            <a:off x="6664537" y="2057056"/>
            <a:ext cx="1337571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AAE8A7-E5CA-EBB8-17D1-77D433D03F8E}"/>
              </a:ext>
            </a:extLst>
          </p:cNvPr>
          <p:cNvSpPr txBox="1"/>
          <p:nvPr/>
        </p:nvSpPr>
        <p:spPr>
          <a:xfrm>
            <a:off x="2157592" y="3147846"/>
            <a:ext cx="1481228" cy="7065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части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D50779-5E49-17B5-2BC7-BE2638CC6023}"/>
              </a:ext>
            </a:extLst>
          </p:cNvPr>
          <p:cNvSpPr txBox="1"/>
          <p:nvPr/>
        </p:nvSpPr>
        <p:spPr>
          <a:xfrm>
            <a:off x="4167259" y="3186477"/>
            <a:ext cx="2000765" cy="59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E7EDE6-D11C-570A-B92E-AE03856544D1}"/>
              </a:ext>
            </a:extLst>
          </p:cNvPr>
          <p:cNvSpPr txBox="1"/>
          <p:nvPr/>
        </p:nvSpPr>
        <p:spPr>
          <a:xfrm>
            <a:off x="8513165" y="3186477"/>
            <a:ext cx="1481226" cy="59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суммарно 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1694AE-D19F-D03E-947A-593ED3A27C6A}"/>
              </a:ext>
            </a:extLst>
          </p:cNvPr>
          <p:cNvSpPr txBox="1"/>
          <p:nvPr/>
        </p:nvSpPr>
        <p:spPr>
          <a:xfrm>
            <a:off x="6705873" y="3186477"/>
            <a:ext cx="1319906" cy="59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частей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3A055202-D4CA-D7C7-B938-F95AA611D10A}"/>
              </a:ext>
            </a:extLst>
          </p:cNvPr>
          <p:cNvCxnSpPr>
            <a:stCxn id="6" idx="3"/>
            <a:endCxn id="63" idx="1"/>
          </p:cNvCxnSpPr>
          <p:nvPr/>
        </p:nvCxnSpPr>
        <p:spPr>
          <a:xfrm flipV="1">
            <a:off x="1670206" y="3501144"/>
            <a:ext cx="487386" cy="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0D6AA251-9DAC-FA36-BD4C-DC75ABB726BE}"/>
              </a:ext>
            </a:extLst>
          </p:cNvPr>
          <p:cNvCxnSpPr>
            <a:stCxn id="111" idx="3"/>
            <a:endCxn id="49" idx="1"/>
          </p:cNvCxnSpPr>
          <p:nvPr/>
        </p:nvCxnSpPr>
        <p:spPr>
          <a:xfrm flipV="1">
            <a:off x="3623405" y="1447672"/>
            <a:ext cx="520184" cy="44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FDE178DA-BEC2-4E2B-8223-E33E98FB855C}"/>
              </a:ext>
            </a:extLst>
          </p:cNvPr>
          <p:cNvCxnSpPr>
            <a:cxnSpLocks/>
            <a:stCxn id="111" idx="3"/>
            <a:endCxn id="50" idx="1"/>
          </p:cNvCxnSpPr>
          <p:nvPr/>
        </p:nvCxnSpPr>
        <p:spPr>
          <a:xfrm>
            <a:off x="3623405" y="1897443"/>
            <a:ext cx="547726" cy="40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25757FC-5A36-E8B8-AD69-B71541964512}"/>
              </a:ext>
            </a:extLst>
          </p:cNvPr>
          <p:cNvSpPr txBox="1"/>
          <p:nvPr/>
        </p:nvSpPr>
        <p:spPr>
          <a:xfrm>
            <a:off x="4167258" y="4386061"/>
            <a:ext cx="2000765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Туры до финала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1A6A061-2F58-AF98-3229-1E0AE447988E}"/>
              </a:ext>
            </a:extLst>
          </p:cNvPr>
          <p:cNvSpPr txBox="1"/>
          <p:nvPr/>
        </p:nvSpPr>
        <p:spPr>
          <a:xfrm>
            <a:off x="4194800" y="5244301"/>
            <a:ext cx="1973223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DC904C87-1B2C-5D17-967F-ED61C4878A46}"/>
              </a:ext>
            </a:extLst>
          </p:cNvPr>
          <p:cNvCxnSpPr>
            <a:stCxn id="37" idx="3"/>
            <a:endCxn id="92" idx="1"/>
          </p:cNvCxnSpPr>
          <p:nvPr/>
        </p:nvCxnSpPr>
        <p:spPr>
          <a:xfrm flipV="1">
            <a:off x="3623405" y="4631137"/>
            <a:ext cx="543853" cy="418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DF9B747C-C797-E621-9149-3D2DC58167A9}"/>
              </a:ext>
            </a:extLst>
          </p:cNvPr>
          <p:cNvCxnSpPr>
            <a:stCxn id="37" idx="3"/>
            <a:endCxn id="93" idx="1"/>
          </p:cNvCxnSpPr>
          <p:nvPr/>
        </p:nvCxnSpPr>
        <p:spPr>
          <a:xfrm>
            <a:off x="3623405" y="5049674"/>
            <a:ext cx="571395" cy="43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A9299F64-2A42-8FAC-4A63-F2C200BADBBD}"/>
              </a:ext>
            </a:extLst>
          </p:cNvPr>
          <p:cNvCxnSpPr>
            <a:cxnSpLocks/>
            <a:stCxn id="63" idx="3"/>
            <a:endCxn id="65" idx="1"/>
          </p:cNvCxnSpPr>
          <p:nvPr/>
        </p:nvCxnSpPr>
        <p:spPr>
          <a:xfrm flipV="1">
            <a:off x="3638820" y="3484977"/>
            <a:ext cx="528439" cy="1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6A0DB6B-29D2-4541-8CC4-6106E69B7E6B}"/>
              </a:ext>
            </a:extLst>
          </p:cNvPr>
          <p:cNvSpPr txBox="1"/>
          <p:nvPr/>
        </p:nvSpPr>
        <p:spPr>
          <a:xfrm>
            <a:off x="6688207" y="4386061"/>
            <a:ext cx="1337571" cy="49015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сек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4B41AC-C70D-F4AA-2B30-9897B495F158}"/>
              </a:ext>
            </a:extLst>
          </p:cNvPr>
          <p:cNvSpPr txBox="1"/>
          <p:nvPr/>
        </p:nvSpPr>
        <p:spPr>
          <a:xfrm>
            <a:off x="6688206" y="5245548"/>
            <a:ext cx="1337571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AFA92BB4-E12F-3AB6-E98E-5AD2A9158681}"/>
              </a:ext>
            </a:extLst>
          </p:cNvPr>
          <p:cNvCxnSpPr>
            <a:stCxn id="49" idx="3"/>
            <a:endCxn id="39" idx="1"/>
          </p:cNvCxnSpPr>
          <p:nvPr/>
        </p:nvCxnSpPr>
        <p:spPr>
          <a:xfrm flipV="1">
            <a:off x="6144354" y="1442645"/>
            <a:ext cx="520184" cy="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CFB90728-E347-4C8D-CD78-4863BE90D853}"/>
              </a:ext>
            </a:extLst>
          </p:cNvPr>
          <p:cNvCxnSpPr>
            <a:stCxn id="50" idx="3"/>
            <a:endCxn id="53" idx="1"/>
          </p:cNvCxnSpPr>
          <p:nvPr/>
        </p:nvCxnSpPr>
        <p:spPr>
          <a:xfrm flipV="1">
            <a:off x="6144354" y="2302132"/>
            <a:ext cx="520183" cy="3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A336F21B-0750-DCB5-528E-C9A2E67E3EEF}"/>
              </a:ext>
            </a:extLst>
          </p:cNvPr>
          <p:cNvCxnSpPr>
            <a:stCxn id="65" idx="3"/>
            <a:endCxn id="73" idx="1"/>
          </p:cNvCxnSpPr>
          <p:nvPr/>
        </p:nvCxnSpPr>
        <p:spPr>
          <a:xfrm>
            <a:off x="6168024" y="3484977"/>
            <a:ext cx="537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3DE6E1E2-4182-D8FC-D07F-35FF26295983}"/>
              </a:ext>
            </a:extLst>
          </p:cNvPr>
          <p:cNvCxnSpPr>
            <a:stCxn id="73" idx="3"/>
            <a:endCxn id="69" idx="1"/>
          </p:cNvCxnSpPr>
          <p:nvPr/>
        </p:nvCxnSpPr>
        <p:spPr>
          <a:xfrm>
            <a:off x="8025779" y="3484977"/>
            <a:ext cx="487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358CA718-D2ED-300D-AAD4-21BA68A8D105}"/>
              </a:ext>
            </a:extLst>
          </p:cNvPr>
          <p:cNvCxnSpPr>
            <a:stCxn id="92" idx="3"/>
            <a:endCxn id="100" idx="1"/>
          </p:cNvCxnSpPr>
          <p:nvPr/>
        </p:nvCxnSpPr>
        <p:spPr>
          <a:xfrm>
            <a:off x="6168023" y="4631137"/>
            <a:ext cx="520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50662365-0801-676E-077D-9B7BF90A302D}"/>
              </a:ext>
            </a:extLst>
          </p:cNvPr>
          <p:cNvCxnSpPr>
            <a:stCxn id="93" idx="3"/>
            <a:endCxn id="101" idx="1"/>
          </p:cNvCxnSpPr>
          <p:nvPr/>
        </p:nvCxnSpPr>
        <p:spPr>
          <a:xfrm>
            <a:off x="6168023" y="5489377"/>
            <a:ext cx="520183" cy="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89E4A538-6709-85A8-622B-0488F9E79249}"/>
              </a:ext>
            </a:extLst>
          </p:cNvPr>
          <p:cNvSpPr txBox="1"/>
          <p:nvPr/>
        </p:nvSpPr>
        <p:spPr>
          <a:xfrm>
            <a:off x="8915227" y="4163072"/>
            <a:ext cx="2976248" cy="216245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4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вступления не в стиле «рок-н-ролл» основная часть должна начаться в стиле «рок-н-ролл»</a:t>
            </a:r>
          </a:p>
          <a:p>
            <a:endParaRPr lang="ru-RU" sz="14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окончанием не в стиле «рок-н-ролл» должна быть основная часть в стиле «рок-н-ролл»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24" name="Соединительная линия уступом 123">
            <a:extLst>
              <a:ext uri="{FF2B5EF4-FFF2-40B4-BE49-F238E27FC236}">
                <a16:creationId xmlns:a16="http://schemas.microsoft.com/office/drawing/2014/main" id="{59EC9069-CF3D-D9A5-0592-47F13AE23BB5}"/>
              </a:ext>
            </a:extLst>
          </p:cNvPr>
          <p:cNvCxnSpPr>
            <a:cxnSpLocks/>
            <a:stCxn id="69" idx="3"/>
            <a:endCxn id="122" idx="0"/>
          </p:cNvCxnSpPr>
          <p:nvPr/>
        </p:nvCxnSpPr>
        <p:spPr>
          <a:xfrm>
            <a:off x="9994391" y="3484977"/>
            <a:ext cx="408960" cy="6780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35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A1B0C-E379-5D60-1ACF-AFA8B2AF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32A057-6B8D-9405-2543-20F2B3879653}"/>
              </a:ext>
            </a:extLst>
          </p:cNvPr>
          <p:cNvSpPr txBox="1"/>
          <p:nvPr/>
        </p:nvSpPr>
        <p:spPr>
          <a:xfrm>
            <a:off x="341234" y="108173"/>
            <a:ext cx="1048161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программы (время исполнения программы) – ПАРЫ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1B8DD-44A1-544C-04C6-583C79759B62}"/>
              </a:ext>
            </a:extLst>
          </p:cNvPr>
          <p:cNvSpPr txBox="1"/>
          <p:nvPr/>
        </p:nvSpPr>
        <p:spPr>
          <a:xfrm>
            <a:off x="185444" y="2787176"/>
            <a:ext cx="1046709" cy="7424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ПАРЫ</a:t>
            </a:r>
          </a:p>
        </p:txBody>
      </p: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A173D9F5-F7DD-3CC0-6F6B-605F1C9090C9}"/>
              </a:ext>
            </a:extLst>
          </p:cNvPr>
          <p:cNvCxnSpPr>
            <a:cxnSpLocks/>
            <a:stCxn id="6" idx="0"/>
            <a:endCxn id="47" idx="1"/>
          </p:cNvCxnSpPr>
          <p:nvPr/>
        </p:nvCxnSpPr>
        <p:spPr>
          <a:xfrm rot="5400000" flipH="1" flipV="1">
            <a:off x="394310" y="2138019"/>
            <a:ext cx="963646" cy="334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E0B6A163-0070-D74E-EC76-35BA8BBAA581}"/>
              </a:ext>
            </a:extLst>
          </p:cNvPr>
          <p:cNvCxnSpPr>
            <a:cxnSpLocks/>
            <a:stCxn id="6" idx="2"/>
            <a:endCxn id="46" idx="1"/>
          </p:cNvCxnSpPr>
          <p:nvPr/>
        </p:nvCxnSpPr>
        <p:spPr>
          <a:xfrm rot="16200000" flipH="1">
            <a:off x="246722" y="3991708"/>
            <a:ext cx="1258823" cy="334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E168BC-0F9A-2AAB-1EFF-7AC822A21960}"/>
              </a:ext>
            </a:extLst>
          </p:cNvPr>
          <p:cNvSpPr txBox="1"/>
          <p:nvPr/>
        </p:nvSpPr>
        <p:spPr>
          <a:xfrm>
            <a:off x="5776206" y="765284"/>
            <a:ext cx="639587" cy="5561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AC006C-626F-015A-EDCD-6DC848E53277}"/>
              </a:ext>
            </a:extLst>
          </p:cNvPr>
          <p:cNvSpPr txBox="1"/>
          <p:nvPr/>
        </p:nvSpPr>
        <p:spPr>
          <a:xfrm>
            <a:off x="5743185" y="1592895"/>
            <a:ext cx="897983" cy="48041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7E3462-B081-2A08-30F8-A20A2C769890}"/>
              </a:ext>
            </a:extLst>
          </p:cNvPr>
          <p:cNvSpPr txBox="1"/>
          <p:nvPr/>
        </p:nvSpPr>
        <p:spPr>
          <a:xfrm>
            <a:off x="6899918" y="803489"/>
            <a:ext cx="890989" cy="4797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EC5264-0873-0B44-1E00-5FD7ED4C55A1}"/>
              </a:ext>
            </a:extLst>
          </p:cNvPr>
          <p:cNvSpPr txBox="1"/>
          <p:nvPr/>
        </p:nvSpPr>
        <p:spPr>
          <a:xfrm>
            <a:off x="1043467" y="4543378"/>
            <a:ext cx="1119573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B0C8AB-2630-7F27-C69D-C901481CD8A7}"/>
              </a:ext>
            </a:extLst>
          </p:cNvPr>
          <p:cNvSpPr txBox="1"/>
          <p:nvPr/>
        </p:nvSpPr>
        <p:spPr>
          <a:xfrm>
            <a:off x="1043467" y="1578454"/>
            <a:ext cx="2000765" cy="490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Туры до финала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D2EF8B-2A6A-FAA7-75B7-333C5EC5410B}"/>
              </a:ext>
            </a:extLst>
          </p:cNvPr>
          <p:cNvSpPr txBox="1"/>
          <p:nvPr/>
        </p:nvSpPr>
        <p:spPr>
          <a:xfrm>
            <a:off x="6295426" y="3397964"/>
            <a:ext cx="955060" cy="5443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D47C56-6C6D-1854-0EC6-47A8DEAA2DF8}"/>
              </a:ext>
            </a:extLst>
          </p:cNvPr>
          <p:cNvSpPr txBox="1"/>
          <p:nvPr/>
        </p:nvSpPr>
        <p:spPr>
          <a:xfrm>
            <a:off x="7773541" y="4557476"/>
            <a:ext cx="1115572" cy="54430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05822A-881E-D1C5-557F-C8C4D16EAA56}"/>
              </a:ext>
            </a:extLst>
          </p:cNvPr>
          <p:cNvSpPr txBox="1"/>
          <p:nvPr/>
        </p:nvSpPr>
        <p:spPr>
          <a:xfrm>
            <a:off x="10966338" y="5743662"/>
            <a:ext cx="890989" cy="5443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A73C99-A582-FA72-31AC-2FB4222CC43E}"/>
              </a:ext>
            </a:extLst>
          </p:cNvPr>
          <p:cNvSpPr txBox="1"/>
          <p:nvPr/>
        </p:nvSpPr>
        <p:spPr>
          <a:xfrm>
            <a:off x="7704099" y="5542246"/>
            <a:ext cx="1262529" cy="9471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 верхнюю границу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9EF1CA-2F8A-E531-2E55-08502B143214}"/>
              </a:ext>
            </a:extLst>
          </p:cNvPr>
          <p:cNvSpPr txBox="1"/>
          <p:nvPr/>
        </p:nvSpPr>
        <p:spPr>
          <a:xfrm>
            <a:off x="9332787" y="5743662"/>
            <a:ext cx="1115572" cy="5443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en-US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887004F2-5369-CEA1-A560-E99E975DA819}"/>
              </a:ext>
            </a:extLst>
          </p:cNvPr>
          <p:cNvCxnSpPr>
            <a:cxnSpLocks/>
            <a:stCxn id="47" idx="3"/>
            <a:endCxn id="171" idx="1"/>
          </p:cNvCxnSpPr>
          <p:nvPr/>
        </p:nvCxnSpPr>
        <p:spPr>
          <a:xfrm flipV="1">
            <a:off x="3044232" y="1823529"/>
            <a:ext cx="4657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6AEF1007-C49D-3C59-E35B-5058DF4E6D34}"/>
              </a:ext>
            </a:extLst>
          </p:cNvPr>
          <p:cNvCxnSpPr>
            <a:cxnSpLocks/>
            <a:stCxn id="171" idx="3"/>
            <a:endCxn id="31" idx="1"/>
          </p:cNvCxnSpPr>
          <p:nvPr/>
        </p:nvCxnSpPr>
        <p:spPr>
          <a:xfrm flipV="1">
            <a:off x="5141657" y="1043368"/>
            <a:ext cx="634549" cy="78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7FC3406-4B7E-A05E-42B2-DC2CE6F7B933}"/>
              </a:ext>
            </a:extLst>
          </p:cNvPr>
          <p:cNvCxnSpPr>
            <a:cxnSpLocks/>
            <a:stCxn id="171" idx="3"/>
            <a:endCxn id="32" idx="1"/>
          </p:cNvCxnSpPr>
          <p:nvPr/>
        </p:nvCxnSpPr>
        <p:spPr>
          <a:xfrm>
            <a:off x="5141657" y="1823529"/>
            <a:ext cx="601528" cy="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CBF9336C-EEC9-BD0A-86BD-E31A47F3C5AF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6415793" y="1043368"/>
            <a:ext cx="484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0ECA3865-84B0-0ABF-B135-DE8416AD5696}"/>
              </a:ext>
            </a:extLst>
          </p:cNvPr>
          <p:cNvSpPr txBox="1"/>
          <p:nvPr/>
        </p:nvSpPr>
        <p:spPr>
          <a:xfrm>
            <a:off x="2609746" y="4167192"/>
            <a:ext cx="1631646" cy="12425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программы соответствует пункту 16.4 Правил?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id="{35BD808E-A288-92F8-791C-46E1FBD53FB1}"/>
              </a:ext>
            </a:extLst>
          </p:cNvPr>
          <p:cNvCxnSpPr>
            <a:cxnSpLocks/>
            <a:stCxn id="46" idx="3"/>
            <a:endCxn id="111" idx="1"/>
          </p:cNvCxnSpPr>
          <p:nvPr/>
        </p:nvCxnSpPr>
        <p:spPr>
          <a:xfrm>
            <a:off x="2163040" y="4788454"/>
            <a:ext cx="446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A2CD2B-2195-BCFC-11B5-C316484990AB}"/>
              </a:ext>
            </a:extLst>
          </p:cNvPr>
          <p:cNvSpPr txBox="1"/>
          <p:nvPr/>
        </p:nvSpPr>
        <p:spPr>
          <a:xfrm>
            <a:off x="5999744" y="5542251"/>
            <a:ext cx="1515402" cy="94714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Все,</a:t>
            </a:r>
          </a:p>
          <a:p>
            <a:pPr algn="ctr"/>
            <a:r>
              <a:rPr lang="ru-RU" sz="1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</a:t>
            </a:r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класс - микст» мальчики и девочки</a:t>
            </a:r>
            <a:r>
              <a:rPr lang="ru-RU" sz="12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986BB-3866-4609-545D-D33DF6010184}"/>
              </a:ext>
            </a:extLst>
          </p:cNvPr>
          <p:cNvSpPr txBox="1"/>
          <p:nvPr/>
        </p:nvSpPr>
        <p:spPr>
          <a:xfrm>
            <a:off x="5999744" y="4557476"/>
            <a:ext cx="1515402" cy="6535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класс - микст» мальчики и девочки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9F6E3-85D8-A7C6-FA35-89B52FC8C6A0}"/>
              </a:ext>
            </a:extLst>
          </p:cNvPr>
          <p:cNvSpPr txBox="1"/>
          <p:nvPr/>
        </p:nvSpPr>
        <p:spPr>
          <a:xfrm>
            <a:off x="2808585" y="3266949"/>
            <a:ext cx="1262529" cy="4504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A14BB-6D08-AF7B-EF8C-8CD389833E58}"/>
              </a:ext>
            </a:extLst>
          </p:cNvPr>
          <p:cNvSpPr txBox="1"/>
          <p:nvPr/>
        </p:nvSpPr>
        <p:spPr>
          <a:xfrm>
            <a:off x="4584036" y="4044041"/>
            <a:ext cx="1015528" cy="4504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9A2F5-F2E6-6416-6CC4-BCCD70AA45C2}"/>
              </a:ext>
            </a:extLst>
          </p:cNvPr>
          <p:cNvSpPr txBox="1"/>
          <p:nvPr/>
        </p:nvSpPr>
        <p:spPr>
          <a:xfrm>
            <a:off x="4539847" y="3266949"/>
            <a:ext cx="890989" cy="4504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36ECA-0BFA-9C24-33EE-BEFFAF9985A1}"/>
              </a:ext>
            </a:extLst>
          </p:cNvPr>
          <p:cNvSpPr txBox="1"/>
          <p:nvPr/>
        </p:nvSpPr>
        <p:spPr>
          <a:xfrm>
            <a:off x="4584036" y="5184512"/>
            <a:ext cx="1015528" cy="4504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FD422D8-C408-4989-457D-C643AC0130F8}"/>
              </a:ext>
            </a:extLst>
          </p:cNvPr>
          <p:cNvCxnSpPr>
            <a:cxnSpLocks/>
            <a:stCxn id="111" idx="0"/>
            <a:endCxn id="4" idx="2"/>
          </p:cNvCxnSpPr>
          <p:nvPr/>
        </p:nvCxnSpPr>
        <p:spPr>
          <a:xfrm flipV="1">
            <a:off x="3425569" y="3717355"/>
            <a:ext cx="14281" cy="44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047119D-9AA0-B107-07EC-6C12E21997EF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071114" y="3492152"/>
            <a:ext cx="468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7410568-9AC9-B242-BA0A-EEAA906BCC73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 flipV="1">
            <a:off x="4241392" y="4269244"/>
            <a:ext cx="342644" cy="51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FC738F2-1C25-A93A-0A00-8305F3B0743B}"/>
              </a:ext>
            </a:extLst>
          </p:cNvPr>
          <p:cNvCxnSpPr>
            <a:cxnSpLocks/>
            <a:stCxn id="111" idx="3"/>
            <a:endCxn id="9" idx="1"/>
          </p:cNvCxnSpPr>
          <p:nvPr/>
        </p:nvCxnSpPr>
        <p:spPr>
          <a:xfrm>
            <a:off x="4241392" y="4788454"/>
            <a:ext cx="342644" cy="62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>
            <a:extLst>
              <a:ext uri="{FF2B5EF4-FFF2-40B4-BE49-F238E27FC236}">
                <a16:creationId xmlns:a16="http://schemas.microsoft.com/office/drawing/2014/main" id="{815ED512-CE99-2C6F-83FA-16D84EC386C8}"/>
              </a:ext>
            </a:extLst>
          </p:cNvPr>
          <p:cNvCxnSpPr>
            <a:cxnSpLocks/>
            <a:stCxn id="7" idx="3"/>
            <a:endCxn id="52" idx="1"/>
          </p:cNvCxnSpPr>
          <p:nvPr/>
        </p:nvCxnSpPr>
        <p:spPr>
          <a:xfrm flipV="1">
            <a:off x="5599564" y="3670119"/>
            <a:ext cx="695862" cy="599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292C3508-89BB-A340-B1DD-A1DA56BE0C65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 flipV="1">
            <a:off x="5599564" y="4884246"/>
            <a:ext cx="400180" cy="52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DE75FB8-FD37-6F25-9C55-41724A8A9F42}"/>
              </a:ext>
            </a:extLst>
          </p:cNvPr>
          <p:cNvCxnSpPr>
            <a:cxnSpLocks/>
            <a:stCxn id="9" idx="3"/>
            <a:endCxn id="2" idx="1"/>
          </p:cNvCxnSpPr>
          <p:nvPr/>
        </p:nvCxnSpPr>
        <p:spPr>
          <a:xfrm>
            <a:off x="5599564" y="5409715"/>
            <a:ext cx="400180" cy="60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3B36684-7ECD-0FEE-726D-0BBBD1E29797}"/>
              </a:ext>
            </a:extLst>
          </p:cNvPr>
          <p:cNvCxnSpPr>
            <a:cxnSpLocks/>
            <a:stCxn id="3" idx="0"/>
            <a:endCxn id="52" idx="2"/>
          </p:cNvCxnSpPr>
          <p:nvPr/>
        </p:nvCxnSpPr>
        <p:spPr>
          <a:xfrm flipV="1">
            <a:off x="6757445" y="3942273"/>
            <a:ext cx="15511" cy="61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25A19EC-1D8D-81E3-EA53-F2F490CEA942}"/>
              </a:ext>
            </a:extLst>
          </p:cNvPr>
          <p:cNvSpPr txBox="1"/>
          <p:nvPr/>
        </p:nvSpPr>
        <p:spPr>
          <a:xfrm>
            <a:off x="9082699" y="4554421"/>
            <a:ext cx="1615747" cy="7633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необязательного вступления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577173-CF05-E778-16DA-DCEAED3A9B95}"/>
              </a:ext>
            </a:extLst>
          </p:cNvPr>
          <p:cNvSpPr txBox="1"/>
          <p:nvPr/>
        </p:nvSpPr>
        <p:spPr>
          <a:xfrm>
            <a:off x="9553345" y="3661297"/>
            <a:ext cx="674453" cy="54430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D5449D-581B-08B5-4B37-AED4EF07EF02}"/>
              </a:ext>
            </a:extLst>
          </p:cNvPr>
          <p:cNvSpPr txBox="1"/>
          <p:nvPr/>
        </p:nvSpPr>
        <p:spPr>
          <a:xfrm>
            <a:off x="11132939" y="4666707"/>
            <a:ext cx="557786" cy="54430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F7A37C20-1351-BFBC-0B08-5543B91FE01E}"/>
              </a:ext>
            </a:extLst>
          </p:cNvPr>
          <p:cNvCxnSpPr>
            <a:stCxn id="2" idx="3"/>
            <a:endCxn id="61" idx="1"/>
          </p:cNvCxnSpPr>
          <p:nvPr/>
        </p:nvCxnSpPr>
        <p:spPr>
          <a:xfrm flipV="1">
            <a:off x="7515146" y="6015817"/>
            <a:ext cx="188953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B2D4235B-740E-64FD-E6E3-CD98BDAB05E8}"/>
              </a:ext>
            </a:extLst>
          </p:cNvPr>
          <p:cNvCxnSpPr>
            <a:stCxn id="61" idx="0"/>
            <a:endCxn id="55" idx="2"/>
          </p:cNvCxnSpPr>
          <p:nvPr/>
        </p:nvCxnSpPr>
        <p:spPr>
          <a:xfrm flipH="1" flipV="1">
            <a:off x="8331327" y="5101785"/>
            <a:ext cx="4037" cy="440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>
            <a:extLst>
              <a:ext uri="{FF2B5EF4-FFF2-40B4-BE49-F238E27FC236}">
                <a16:creationId xmlns:a16="http://schemas.microsoft.com/office/drawing/2014/main" id="{161C5EC8-E14F-B7F6-A652-A98D199A6AF3}"/>
              </a:ext>
            </a:extLst>
          </p:cNvPr>
          <p:cNvCxnSpPr>
            <a:stCxn id="55" idx="0"/>
            <a:endCxn id="52" idx="3"/>
          </p:cNvCxnSpPr>
          <p:nvPr/>
        </p:nvCxnSpPr>
        <p:spPr>
          <a:xfrm rot="16200000" flipV="1">
            <a:off x="7347229" y="3573377"/>
            <a:ext cx="887357" cy="10808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>
            <a:extLst>
              <a:ext uri="{FF2B5EF4-FFF2-40B4-BE49-F238E27FC236}">
                <a16:creationId xmlns:a16="http://schemas.microsoft.com/office/drawing/2014/main" id="{0184153C-B302-1B9C-AC53-B33F6837BB1B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8966628" y="6015817"/>
            <a:ext cx="366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65C5CCBE-BF67-1FD9-FF85-B9C3AF545100}"/>
              </a:ext>
            </a:extLst>
          </p:cNvPr>
          <p:cNvCxnSpPr>
            <a:cxnSpLocks/>
            <a:stCxn id="62" idx="0"/>
            <a:endCxn id="82" idx="2"/>
          </p:cNvCxnSpPr>
          <p:nvPr/>
        </p:nvCxnSpPr>
        <p:spPr>
          <a:xfrm flipV="1">
            <a:off x="9890573" y="5317723"/>
            <a:ext cx="0" cy="42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90E68D4A-D133-0CD2-C4A0-28AFA40686CA}"/>
              </a:ext>
            </a:extLst>
          </p:cNvPr>
          <p:cNvCxnSpPr>
            <a:stCxn id="82" idx="0"/>
            <a:endCxn id="87" idx="2"/>
          </p:cNvCxnSpPr>
          <p:nvPr/>
        </p:nvCxnSpPr>
        <p:spPr>
          <a:xfrm flipH="1" flipV="1">
            <a:off x="9890572" y="4205606"/>
            <a:ext cx="1" cy="34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>
            <a:extLst>
              <a:ext uri="{FF2B5EF4-FFF2-40B4-BE49-F238E27FC236}">
                <a16:creationId xmlns:a16="http://schemas.microsoft.com/office/drawing/2014/main" id="{B997F253-0798-18FF-6AD9-17E674E1FB21}"/>
              </a:ext>
            </a:extLst>
          </p:cNvPr>
          <p:cNvCxnSpPr>
            <a:stCxn id="87" idx="0"/>
            <a:endCxn id="52" idx="0"/>
          </p:cNvCxnSpPr>
          <p:nvPr/>
        </p:nvCxnSpPr>
        <p:spPr>
          <a:xfrm rot="16200000" flipV="1">
            <a:off x="8200098" y="1970823"/>
            <a:ext cx="263333" cy="3117616"/>
          </a:xfrm>
          <a:prstGeom prst="bentConnector3">
            <a:avLst>
              <a:gd name="adj1" fmla="val 1868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569E9CB6-0C04-EAF0-138C-D4D59A59535F}"/>
              </a:ext>
            </a:extLst>
          </p:cNvPr>
          <p:cNvCxnSpPr>
            <a:stCxn id="82" idx="3"/>
            <a:endCxn id="89" idx="1"/>
          </p:cNvCxnSpPr>
          <p:nvPr/>
        </p:nvCxnSpPr>
        <p:spPr>
          <a:xfrm>
            <a:off x="10698446" y="4936072"/>
            <a:ext cx="434493" cy="2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CD7885D-BC2B-35CB-BFA0-BE8A0A851DB8}"/>
              </a:ext>
            </a:extLst>
          </p:cNvPr>
          <p:cNvCxnSpPr>
            <a:stCxn id="89" idx="2"/>
            <a:endCxn id="57" idx="0"/>
          </p:cNvCxnSpPr>
          <p:nvPr/>
        </p:nvCxnSpPr>
        <p:spPr>
          <a:xfrm>
            <a:off x="11411832" y="5211016"/>
            <a:ext cx="1" cy="53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8225DFD8-43B5-4EBE-F8CA-7AC258DF8829}"/>
              </a:ext>
            </a:extLst>
          </p:cNvPr>
          <p:cNvSpPr txBox="1"/>
          <p:nvPr/>
        </p:nvSpPr>
        <p:spPr>
          <a:xfrm>
            <a:off x="6936685" y="1461603"/>
            <a:ext cx="1257665" cy="7614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400" kern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/>
              <a:t>сокращение более чем на 15 секунд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184ED63-71C8-E8F2-6950-15DB840C8D24}"/>
              </a:ext>
            </a:extLst>
          </p:cNvPr>
          <p:cNvSpPr txBox="1"/>
          <p:nvPr/>
        </p:nvSpPr>
        <p:spPr>
          <a:xfrm>
            <a:off x="3510011" y="1202267"/>
            <a:ext cx="1631646" cy="12425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программы соответствует пункту 16.4 Правил?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B6042C1-DC99-9352-E4E6-A77339DF4DD0}"/>
              </a:ext>
            </a:extLst>
          </p:cNvPr>
          <p:cNvSpPr txBox="1"/>
          <p:nvPr/>
        </p:nvSpPr>
        <p:spPr>
          <a:xfrm>
            <a:off x="5743185" y="2344750"/>
            <a:ext cx="897983" cy="48041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183" name="Прямая со стрелкой 182">
            <a:extLst>
              <a:ext uri="{FF2B5EF4-FFF2-40B4-BE49-F238E27FC236}">
                <a16:creationId xmlns:a16="http://schemas.microsoft.com/office/drawing/2014/main" id="{1CB398F7-523F-DC3D-2A4E-FFFA612B055F}"/>
              </a:ext>
            </a:extLst>
          </p:cNvPr>
          <p:cNvCxnSpPr>
            <a:cxnSpLocks/>
            <a:stCxn id="171" idx="3"/>
            <a:endCxn id="182" idx="1"/>
          </p:cNvCxnSpPr>
          <p:nvPr/>
        </p:nvCxnSpPr>
        <p:spPr>
          <a:xfrm>
            <a:off x="5141657" y="1823529"/>
            <a:ext cx="601528" cy="76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CA7A6073-E5AE-0D6D-8039-6F45867C11F2}"/>
              </a:ext>
            </a:extLst>
          </p:cNvPr>
          <p:cNvSpPr txBox="1"/>
          <p:nvPr/>
        </p:nvSpPr>
        <p:spPr>
          <a:xfrm>
            <a:off x="8442243" y="1368904"/>
            <a:ext cx="476762" cy="3314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C012760-23CE-BC86-F487-3530778CCFD0}"/>
              </a:ext>
            </a:extLst>
          </p:cNvPr>
          <p:cNvSpPr txBox="1"/>
          <p:nvPr/>
        </p:nvSpPr>
        <p:spPr>
          <a:xfrm>
            <a:off x="8442243" y="1913212"/>
            <a:ext cx="476762" cy="3314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2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EDB1B50-6D80-5D4A-963C-7BD0763BF24C}"/>
              </a:ext>
            </a:extLst>
          </p:cNvPr>
          <p:cNvSpPr txBox="1"/>
          <p:nvPr/>
        </p:nvSpPr>
        <p:spPr>
          <a:xfrm>
            <a:off x="9536301" y="1908470"/>
            <a:ext cx="691497" cy="331463"/>
          </a:xfrm>
          <a:prstGeom prst="rect">
            <a:avLst/>
          </a:prstGeom>
          <a:solidFill>
            <a:srgbClr val="FFFC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0AD116-B430-4769-178E-F51FACDE670A}"/>
              </a:ext>
            </a:extLst>
          </p:cNvPr>
          <p:cNvSpPr txBox="1"/>
          <p:nvPr/>
        </p:nvSpPr>
        <p:spPr>
          <a:xfrm>
            <a:off x="9536301" y="1360298"/>
            <a:ext cx="708540" cy="331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99" name="Прямая со стрелкой 198">
            <a:extLst>
              <a:ext uri="{FF2B5EF4-FFF2-40B4-BE49-F238E27FC236}">
                <a16:creationId xmlns:a16="http://schemas.microsoft.com/office/drawing/2014/main" id="{C7D58AE1-836F-7130-C586-6B03535DEAD8}"/>
              </a:ext>
            </a:extLst>
          </p:cNvPr>
          <p:cNvCxnSpPr>
            <a:cxnSpLocks/>
            <a:stCxn id="32" idx="3"/>
            <a:endCxn id="154" idx="1"/>
          </p:cNvCxnSpPr>
          <p:nvPr/>
        </p:nvCxnSpPr>
        <p:spPr>
          <a:xfrm>
            <a:off x="6641168" y="1833101"/>
            <a:ext cx="295517" cy="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Соединительная линия уступом 206">
            <a:extLst>
              <a:ext uri="{FF2B5EF4-FFF2-40B4-BE49-F238E27FC236}">
                <a16:creationId xmlns:a16="http://schemas.microsoft.com/office/drawing/2014/main" id="{8A77BE18-0E4D-7DC8-4524-7EBDBF030AA9}"/>
              </a:ext>
            </a:extLst>
          </p:cNvPr>
          <p:cNvCxnSpPr>
            <a:cxnSpLocks/>
            <a:stCxn id="182" idx="3"/>
            <a:endCxn id="196" idx="2"/>
          </p:cNvCxnSpPr>
          <p:nvPr/>
        </p:nvCxnSpPr>
        <p:spPr>
          <a:xfrm flipV="1">
            <a:off x="6641168" y="2239933"/>
            <a:ext cx="3240882" cy="3450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>
            <a:extLst>
              <a:ext uri="{FF2B5EF4-FFF2-40B4-BE49-F238E27FC236}">
                <a16:creationId xmlns:a16="http://schemas.microsoft.com/office/drawing/2014/main" id="{AD56D696-EDCF-4C27-5687-4EF549F3DAE7}"/>
              </a:ext>
            </a:extLst>
          </p:cNvPr>
          <p:cNvCxnSpPr>
            <a:stCxn id="154" idx="3"/>
            <a:endCxn id="194" idx="1"/>
          </p:cNvCxnSpPr>
          <p:nvPr/>
        </p:nvCxnSpPr>
        <p:spPr>
          <a:xfrm flipV="1">
            <a:off x="8194350" y="1534635"/>
            <a:ext cx="247893" cy="30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>
            <a:extLst>
              <a:ext uri="{FF2B5EF4-FFF2-40B4-BE49-F238E27FC236}">
                <a16:creationId xmlns:a16="http://schemas.microsoft.com/office/drawing/2014/main" id="{457DEE00-B195-3743-5459-54836C3E18AC}"/>
              </a:ext>
            </a:extLst>
          </p:cNvPr>
          <p:cNvCxnSpPr>
            <a:stCxn id="154" idx="3"/>
            <a:endCxn id="195" idx="1"/>
          </p:cNvCxnSpPr>
          <p:nvPr/>
        </p:nvCxnSpPr>
        <p:spPr>
          <a:xfrm>
            <a:off x="8194350" y="1842316"/>
            <a:ext cx="247893" cy="236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>
            <a:extLst>
              <a:ext uri="{FF2B5EF4-FFF2-40B4-BE49-F238E27FC236}">
                <a16:creationId xmlns:a16="http://schemas.microsoft.com/office/drawing/2014/main" id="{C1094F78-5905-7D87-EB77-FE8EB6472AF6}"/>
              </a:ext>
            </a:extLst>
          </p:cNvPr>
          <p:cNvCxnSpPr>
            <a:stCxn id="194" idx="3"/>
            <a:endCxn id="197" idx="1"/>
          </p:cNvCxnSpPr>
          <p:nvPr/>
        </p:nvCxnSpPr>
        <p:spPr>
          <a:xfrm flipV="1">
            <a:off x="8919005" y="1526030"/>
            <a:ext cx="617296" cy="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>
            <a:extLst>
              <a:ext uri="{FF2B5EF4-FFF2-40B4-BE49-F238E27FC236}">
                <a16:creationId xmlns:a16="http://schemas.microsoft.com/office/drawing/2014/main" id="{AB9B91C5-C015-3279-2441-6C4F1065CE22}"/>
              </a:ext>
            </a:extLst>
          </p:cNvPr>
          <p:cNvCxnSpPr>
            <a:cxnSpLocks/>
            <a:stCxn id="195" idx="3"/>
            <a:endCxn id="196" idx="1"/>
          </p:cNvCxnSpPr>
          <p:nvPr/>
        </p:nvCxnSpPr>
        <p:spPr>
          <a:xfrm flipV="1">
            <a:off x="8919005" y="2074202"/>
            <a:ext cx="617296" cy="4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38891B7C-6C41-A4E4-6B4A-4098FA045FDE}"/>
              </a:ext>
            </a:extLst>
          </p:cNvPr>
          <p:cNvSpPr txBox="1"/>
          <p:nvPr/>
        </p:nvSpPr>
        <p:spPr>
          <a:xfrm>
            <a:off x="12035481" y="12603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C3E71C8-11CC-A4FA-6767-945EC37FF252}"/>
              </a:ext>
            </a:extLst>
          </p:cNvPr>
          <p:cNvSpPr txBox="1"/>
          <p:nvPr/>
        </p:nvSpPr>
        <p:spPr>
          <a:xfrm>
            <a:off x="129926" y="5743662"/>
            <a:ext cx="4207109" cy="974815"/>
          </a:xfrm>
          <a:custGeom>
            <a:avLst/>
            <a:gdLst>
              <a:gd name="csX0" fmla="*/ 0 w 4207109"/>
              <a:gd name="csY0" fmla="*/ 0 h 974815"/>
              <a:gd name="csX1" fmla="*/ 558944 w 4207109"/>
              <a:gd name="csY1" fmla="*/ 0 h 974815"/>
              <a:gd name="csX2" fmla="*/ 1033747 w 4207109"/>
              <a:gd name="csY2" fmla="*/ 0 h 974815"/>
              <a:gd name="csX3" fmla="*/ 1718905 w 4207109"/>
              <a:gd name="csY3" fmla="*/ 0 h 974815"/>
              <a:gd name="csX4" fmla="*/ 2277849 w 4207109"/>
              <a:gd name="csY4" fmla="*/ 0 h 974815"/>
              <a:gd name="csX5" fmla="*/ 2836793 w 4207109"/>
              <a:gd name="csY5" fmla="*/ 0 h 974815"/>
              <a:gd name="csX6" fmla="*/ 3521951 w 4207109"/>
              <a:gd name="csY6" fmla="*/ 0 h 974815"/>
              <a:gd name="csX7" fmla="*/ 4207109 w 4207109"/>
              <a:gd name="csY7" fmla="*/ 0 h 974815"/>
              <a:gd name="csX8" fmla="*/ 4207109 w 4207109"/>
              <a:gd name="csY8" fmla="*/ 506904 h 974815"/>
              <a:gd name="csX9" fmla="*/ 4207109 w 4207109"/>
              <a:gd name="csY9" fmla="*/ 974815 h 974815"/>
              <a:gd name="csX10" fmla="*/ 3690236 w 4207109"/>
              <a:gd name="csY10" fmla="*/ 974815 h 974815"/>
              <a:gd name="csX11" fmla="*/ 3089220 w 4207109"/>
              <a:gd name="csY11" fmla="*/ 974815 h 974815"/>
              <a:gd name="csX12" fmla="*/ 2530276 w 4207109"/>
              <a:gd name="csY12" fmla="*/ 974815 h 974815"/>
              <a:gd name="csX13" fmla="*/ 1845118 w 4207109"/>
              <a:gd name="csY13" fmla="*/ 974815 h 974815"/>
              <a:gd name="csX14" fmla="*/ 1159960 w 4207109"/>
              <a:gd name="csY14" fmla="*/ 974815 h 974815"/>
              <a:gd name="csX15" fmla="*/ 643087 w 4207109"/>
              <a:gd name="csY15" fmla="*/ 974815 h 974815"/>
              <a:gd name="csX16" fmla="*/ 0 w 4207109"/>
              <a:gd name="csY16" fmla="*/ 974815 h 974815"/>
              <a:gd name="csX17" fmla="*/ 0 w 4207109"/>
              <a:gd name="csY17" fmla="*/ 467911 h 974815"/>
              <a:gd name="csX18" fmla="*/ 0 w 4207109"/>
              <a:gd name="csY18" fmla="*/ 0 h 974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207109" h="974815" extrusionOk="0">
                <a:moveTo>
                  <a:pt x="0" y="0"/>
                </a:moveTo>
                <a:cubicBezTo>
                  <a:pt x="122302" y="-12795"/>
                  <a:pt x="305270" y="11947"/>
                  <a:pt x="558944" y="0"/>
                </a:cubicBezTo>
                <a:cubicBezTo>
                  <a:pt x="812618" y="-11947"/>
                  <a:pt x="847954" y="9547"/>
                  <a:pt x="1033747" y="0"/>
                </a:cubicBezTo>
                <a:cubicBezTo>
                  <a:pt x="1219540" y="-9547"/>
                  <a:pt x="1578340" y="-31727"/>
                  <a:pt x="1718905" y="0"/>
                </a:cubicBezTo>
                <a:cubicBezTo>
                  <a:pt x="1859470" y="31727"/>
                  <a:pt x="2136942" y="-13965"/>
                  <a:pt x="2277849" y="0"/>
                </a:cubicBezTo>
                <a:cubicBezTo>
                  <a:pt x="2418756" y="13965"/>
                  <a:pt x="2570379" y="11964"/>
                  <a:pt x="2836793" y="0"/>
                </a:cubicBezTo>
                <a:cubicBezTo>
                  <a:pt x="3103207" y="-11964"/>
                  <a:pt x="3251381" y="-22169"/>
                  <a:pt x="3521951" y="0"/>
                </a:cubicBezTo>
                <a:cubicBezTo>
                  <a:pt x="3792521" y="22169"/>
                  <a:pt x="4012211" y="-14235"/>
                  <a:pt x="4207109" y="0"/>
                </a:cubicBezTo>
                <a:cubicBezTo>
                  <a:pt x="4211667" y="155286"/>
                  <a:pt x="4204170" y="404817"/>
                  <a:pt x="4207109" y="506904"/>
                </a:cubicBezTo>
                <a:cubicBezTo>
                  <a:pt x="4210048" y="608991"/>
                  <a:pt x="4208223" y="800449"/>
                  <a:pt x="4207109" y="974815"/>
                </a:cubicBezTo>
                <a:cubicBezTo>
                  <a:pt x="4041247" y="974793"/>
                  <a:pt x="3889223" y="980746"/>
                  <a:pt x="3690236" y="974815"/>
                </a:cubicBezTo>
                <a:cubicBezTo>
                  <a:pt x="3491249" y="968884"/>
                  <a:pt x="3344705" y="959491"/>
                  <a:pt x="3089220" y="974815"/>
                </a:cubicBezTo>
                <a:cubicBezTo>
                  <a:pt x="2833735" y="990139"/>
                  <a:pt x="2709526" y="973309"/>
                  <a:pt x="2530276" y="974815"/>
                </a:cubicBezTo>
                <a:cubicBezTo>
                  <a:pt x="2351026" y="976321"/>
                  <a:pt x="2002825" y="977780"/>
                  <a:pt x="1845118" y="974815"/>
                </a:cubicBezTo>
                <a:cubicBezTo>
                  <a:pt x="1687411" y="971850"/>
                  <a:pt x="1343270" y="1005652"/>
                  <a:pt x="1159960" y="974815"/>
                </a:cubicBezTo>
                <a:cubicBezTo>
                  <a:pt x="976650" y="943978"/>
                  <a:pt x="871658" y="978353"/>
                  <a:pt x="643087" y="974815"/>
                </a:cubicBezTo>
                <a:cubicBezTo>
                  <a:pt x="414516" y="971277"/>
                  <a:pt x="293412" y="1001508"/>
                  <a:pt x="0" y="974815"/>
                </a:cubicBezTo>
                <a:cubicBezTo>
                  <a:pt x="-13328" y="753571"/>
                  <a:pt x="-2347" y="586673"/>
                  <a:pt x="0" y="467911"/>
                </a:cubicBezTo>
                <a:cubicBezTo>
                  <a:pt x="2347" y="349149"/>
                  <a:pt x="-14939" y="95799"/>
                  <a:pt x="0" y="0"/>
                </a:cubicBez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>
              <a:buNone/>
            </a:pPr>
            <a:r>
              <a:rPr lang="ru-RU" sz="11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16.5. В спортивных соревнованиях пар необязательное вступление не в стиле «рок-н-ролл» (не более 15 секунд) исполняется только в финале. Общая продолжительность программы в финале может превышать верхнюю границу, указанную в таблице № 2, не более чем на 10 секунд.</a:t>
            </a:r>
          </a:p>
        </p:txBody>
      </p:sp>
    </p:spTree>
    <p:extLst>
      <p:ext uri="{BB962C8B-B14F-4D97-AF65-F5344CB8AC3E}">
        <p14:creationId xmlns:p14="http://schemas.microsoft.com/office/powerpoint/2010/main" val="315790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96B4-40ED-4033-3048-A136ABBBA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587AD4-3877-1F5C-5D01-42EF45BE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7F318A-F858-4ADA-65CD-CA84E7D2D4B8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AF0C50F-064B-98C6-37F0-45EDAC97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BE9457-C687-A858-51A6-A9B5A08BA8C0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8C323E7-58C9-B140-002D-AFB17EB17351}"/>
              </a:ext>
            </a:extLst>
          </p:cNvPr>
          <p:cNvCxnSpPr>
            <a:cxnSpLocks/>
          </p:cNvCxnSpPr>
          <p:nvPr/>
        </p:nvCxnSpPr>
        <p:spPr>
          <a:xfrm>
            <a:off x="6204767" y="820470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137322-36F1-F7C7-2BC2-2D51DFCEF42B}"/>
              </a:ext>
            </a:extLst>
          </p:cNvPr>
          <p:cNvSpPr txBox="1"/>
          <p:nvPr/>
        </p:nvSpPr>
        <p:spPr>
          <a:xfrm>
            <a:off x="1935806" y="104037"/>
            <a:ext cx="798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 класс-микст» мужчины и женщины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63C2B-7433-52FB-7427-05D7C409CEE7}"/>
              </a:ext>
            </a:extLst>
          </p:cNvPr>
          <p:cNvSpPr txBox="1"/>
          <p:nvPr/>
        </p:nvSpPr>
        <p:spPr>
          <a:xfrm>
            <a:off x="209832" y="1460144"/>
            <a:ext cx="5722914" cy="5101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акробатических элементов (далее – элементы):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в отборочном туре, туре надежды, а также других турах,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предшествующих полуфиналу;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в полуфинале и в финале.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3.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сложности: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исполнение элементов 1, 2, 3, 4, 5 и 6 групп: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1: сальто вперед;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2: сальто назад;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3: полетные тодесы;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4: вращения;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5: комбинации;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группа 6: прочее (боковое (арабское) сальто в группировке, согнувшись, прогнувшись).</a:t>
            </a:r>
          </a:p>
          <a:p>
            <a:endParaRPr lang="en-US" sz="1400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pPr>
              <a:spcAft>
                <a:spcPts val="600"/>
              </a:spcAft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засчитываемый в группу 3 (тодес) может быть исполнен в программе только один раз. Разрешается дополнительно исполнять тодесы в комбинациях.</a:t>
            </a:r>
            <a:endParaRPr lang="en-US" sz="1400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BB777-6E07-45BD-F9A9-2154AF849E82}"/>
              </a:ext>
            </a:extLst>
          </p:cNvPr>
          <p:cNvSpPr txBox="1"/>
          <p:nvPr/>
        </p:nvSpPr>
        <p:spPr>
          <a:xfrm>
            <a:off x="6612887" y="1460145"/>
            <a:ext cx="5210487" cy="51012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в отборочном туре, туре надежды, а также других турах,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предшествующих полуфиналу;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в полуфинале и в финале.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2.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заявленных элементов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35D66-F54C-C82E-3231-790EF851FD58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.16.11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0E0C-0E87-5371-E463-636049E960A4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.16.13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9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41F294-EB89-15E7-2D22-F622597F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C5202-D802-3AEC-2646-31884160F28A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4798C0-3666-0A7D-3F6D-5270F3A3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FB39A-F27B-3496-2898-AE682883DB42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DE3A5-037B-730A-BFA7-2DE9E6B2D2BE}"/>
              </a:ext>
            </a:extLst>
          </p:cNvPr>
          <p:cNvSpPr txBox="1"/>
          <p:nvPr/>
        </p:nvSpPr>
        <p:spPr>
          <a:xfrm>
            <a:off x="1935806" y="90872"/>
            <a:ext cx="792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 класс-микст» мужчины и женщины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76B8E-5214-C750-7905-4A463B93B120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.16.11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9C556-F7D6-6FCE-7ACA-5C079DF22D2E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.16.13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947756-ED48-8ABA-3E45-4C486C92F080}"/>
              </a:ext>
            </a:extLst>
          </p:cNvPr>
          <p:cNvCxnSpPr>
            <a:cxnSpLocks/>
          </p:cNvCxnSpPr>
          <p:nvPr/>
        </p:nvCxnSpPr>
        <p:spPr>
          <a:xfrm>
            <a:off x="6587826" y="110767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B5E140-04BB-8C4F-9955-F2C0BF816E4C}"/>
              </a:ext>
            </a:extLst>
          </p:cNvPr>
          <p:cNvSpPr txBox="1"/>
          <p:nvPr/>
        </p:nvSpPr>
        <p:spPr>
          <a:xfrm>
            <a:off x="266159" y="1540620"/>
            <a:ext cx="6097569" cy="4871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элементом в комбинации должны быть элементы групп 1, 2, 3, 6.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6 – только боковое (арабское) сальто с фуса/беттарини. Вторым элементом – элементы групп 1, 2, 4. Третьим элементом – элементы групп 1 или 2.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комбинации, исполненные после приземления на пол, не засчитываются в комбинации.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комбинациях запрещено исполнять двойные сальто и двойные винтовые элементы.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**********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Теоретическая оценка элементов, указанных в Приложениях № 4 – № 6 и не включенных в Приложение № 3, в том числе исполненных в комбинации с акробатическими элементами, указанными в Приложении № 3, равна нулю.</a:t>
            </a:r>
          </a:p>
          <a:p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теоретическую оценку комбинации включаются только элементы, которые указаны в Приложении № 3 и были исполнены до элемента, указанного в Приложениях № 4 – № 6.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DB409-E6FB-3070-E745-087A92EA76D8}"/>
              </a:ext>
            </a:extLst>
          </p:cNvPr>
          <p:cNvSpPr txBox="1"/>
          <p:nvPr/>
        </p:nvSpPr>
        <p:spPr>
          <a:xfrm>
            <a:off x="6811924" y="1540620"/>
            <a:ext cx="5211165" cy="4871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Элемент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комбинации, исполненный после приземления на пол, не засчитывается в комбинацию и не считается отдельным элементом.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комбинациях запрещено исполнять двойные сальто и двойные винтовые элементы.</a:t>
            </a: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090A-378E-8AD0-643B-2788A35F5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D49EF8-A4AF-A563-A082-C29EC75BEDA4}"/>
              </a:ext>
            </a:extLst>
          </p:cNvPr>
          <p:cNvSpPr txBox="1"/>
          <p:nvPr/>
        </p:nvSpPr>
        <p:spPr>
          <a:xfrm>
            <a:off x="7138085" y="1818237"/>
            <a:ext cx="4053722" cy="91803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Акробатический элемент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44B79-09E4-7734-D02C-3EE5B20E034E}"/>
              </a:ext>
            </a:extLst>
          </p:cNvPr>
          <p:cNvSpPr txBox="1"/>
          <p:nvPr/>
        </p:nvSpPr>
        <p:spPr>
          <a:xfrm>
            <a:off x="728342" y="1818237"/>
            <a:ext cx="4053722" cy="91803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A4C153-67A6-502D-9E15-54A14796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56" y="1793229"/>
            <a:ext cx="978060" cy="943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FD5AA-E883-3F3D-85D9-F8F4DEF247A5}"/>
              </a:ext>
            </a:extLst>
          </p:cNvPr>
          <p:cNvSpPr txBox="1"/>
          <p:nvPr/>
        </p:nvSpPr>
        <p:spPr>
          <a:xfrm>
            <a:off x="7138085" y="4027846"/>
            <a:ext cx="4053722" cy="91306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Танцевальная фигура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DB2E7-3A27-A89E-3C5A-C005F351A48C}"/>
              </a:ext>
            </a:extLst>
          </p:cNvPr>
          <p:cNvSpPr txBox="1"/>
          <p:nvPr/>
        </p:nvSpPr>
        <p:spPr>
          <a:xfrm>
            <a:off x="728342" y="4022877"/>
            <a:ext cx="4053722" cy="918032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30C6CE-81E7-B9A1-C806-C27B559F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56" y="4121731"/>
            <a:ext cx="933886" cy="6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7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8299C-8874-A855-7835-116A01DBD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1A7ADD-97A8-5D15-125A-9F96D54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0540E1-C511-F821-5FCA-47436C743DB7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33B3AD-1CF8-084E-0CC4-4E07B8C2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0B1B8D-3DD4-A933-1689-AD3E687A9C59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79F94F2-8CE6-DE22-1109-D360BDFDFD5D}"/>
              </a:ext>
            </a:extLst>
          </p:cNvPr>
          <p:cNvCxnSpPr>
            <a:cxnSpLocks/>
          </p:cNvCxnSpPr>
          <p:nvPr/>
        </p:nvCxnSpPr>
        <p:spPr>
          <a:xfrm>
            <a:off x="6204767" y="820470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8F6DA-9F02-6C63-6FF3-EE72344AA912}"/>
              </a:ext>
            </a:extLst>
          </p:cNvPr>
          <p:cNvSpPr txBox="1"/>
          <p:nvPr/>
        </p:nvSpPr>
        <p:spPr>
          <a:xfrm>
            <a:off x="1935806" y="104037"/>
            <a:ext cx="798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класс-микст» мужчины и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570A-03D1-FC8F-4830-48484EEEC78A}"/>
              </a:ext>
            </a:extLst>
          </p:cNvPr>
          <p:cNvSpPr txBox="1"/>
          <p:nvPr/>
        </p:nvSpPr>
        <p:spPr>
          <a:xfrm>
            <a:off x="204705" y="1683875"/>
            <a:ext cx="5722914" cy="458591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акробатических элементов (далее – элементы):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в отборочном туре, туре надежды, а также других турах,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предшествующих полуфиналу;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в полуфинале и в финале.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4.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повороты вокруг вертикальной оси тела более чем на 360 градусов (более одного полного винта) во время исполнения сальто запрещены;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pPr>
              <a:spcAft>
                <a:spcPts val="600"/>
              </a:spcAft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засчитываемый в группу 3 (тодес) может быть исполнен в программе только один раз. Разрешается дополнительно исполнять тодесы в комбинациях.</a:t>
            </a:r>
            <a:endParaRPr lang="en-US" sz="1400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EE74D-5E49-4651-5A54-515145A183FE}"/>
              </a:ext>
            </a:extLst>
          </p:cNvPr>
          <p:cNvSpPr txBox="1"/>
          <p:nvPr/>
        </p:nvSpPr>
        <p:spPr>
          <a:xfrm>
            <a:off x="6637600" y="1683875"/>
            <a:ext cx="5210487" cy="458591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в отборочном туре, туре надежды, а также других турах,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предшествующих полуфиналу;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в полуфинале и в финале.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3.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заявленных элементов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повороты вокруг вертикальной оси тела более чем на 360 градусов (более одного полного винта) во время исполнения сальто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тодесов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запрещены;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7D696-144F-E16F-D1EF-9D0B22827AFC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.16.12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5D596-731E-B5C2-DD6F-234FF826CE90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.16.14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9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D0047-7B4E-58EB-5ACA-CCB057140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CBF764-F881-A818-96EA-B84CF285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55" y="724133"/>
            <a:ext cx="2201550" cy="8646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448877-6295-C817-AAFA-997614962639}"/>
              </a:ext>
            </a:extLst>
          </p:cNvPr>
          <p:cNvSpPr txBox="1"/>
          <p:nvPr/>
        </p:nvSpPr>
        <p:spPr>
          <a:xfrm>
            <a:off x="1754099" y="986541"/>
            <a:ext cx="1809842" cy="370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CA4C4F-5831-151A-5504-7265AA6C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42" y="724133"/>
            <a:ext cx="2201550" cy="8646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70D207-461C-9AC9-E0C4-32B11F50FF0B}"/>
              </a:ext>
            </a:extLst>
          </p:cNvPr>
          <p:cNvSpPr txBox="1"/>
          <p:nvPr/>
        </p:nvSpPr>
        <p:spPr>
          <a:xfrm>
            <a:off x="7636296" y="986541"/>
            <a:ext cx="1809842" cy="370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C032BAD-0D09-28D6-7CE1-3B47723B2B17}"/>
              </a:ext>
            </a:extLst>
          </p:cNvPr>
          <p:cNvCxnSpPr>
            <a:cxnSpLocks/>
          </p:cNvCxnSpPr>
          <p:nvPr/>
        </p:nvCxnSpPr>
        <p:spPr>
          <a:xfrm>
            <a:off x="5794188" y="1133626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4EBC2D1-6A98-41D3-E113-79DF12377098}"/>
              </a:ext>
            </a:extLst>
          </p:cNvPr>
          <p:cNvSpPr txBox="1"/>
          <p:nvPr/>
        </p:nvSpPr>
        <p:spPr>
          <a:xfrm>
            <a:off x="110044" y="116757"/>
            <a:ext cx="11777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класс-микст» мужчины и женщины и «А класс-микст» юноши и девушки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89587-BCF5-9979-98A5-031739CF5D1B}"/>
              </a:ext>
            </a:extLst>
          </p:cNvPr>
          <p:cNvSpPr txBox="1"/>
          <p:nvPr/>
        </p:nvSpPr>
        <p:spPr>
          <a:xfrm>
            <a:off x="239004" y="1726626"/>
            <a:ext cx="5265899" cy="4871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элементов: 5.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5.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сложности: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 </a:t>
            </a:r>
          </a:p>
          <a:p>
            <a:pPr>
              <a:spcAft>
                <a:spcPts val="600"/>
              </a:spcAft>
              <a:buNone/>
            </a:pPr>
            <a:r>
              <a:rPr lang="ru-RU" sz="1400" strike="sngStrik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нестандартные выходы из последнего элемента в комбинации и из одиночных элементов запрещены;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3AFFB-E146-8066-5863-CD64D58CE781}"/>
              </a:ext>
            </a:extLst>
          </p:cNvPr>
          <p:cNvSpPr txBox="1"/>
          <p:nvPr/>
        </p:nvSpPr>
        <p:spPr>
          <a:xfrm>
            <a:off x="6096000" y="1726626"/>
            <a:ext cx="5916455" cy="4871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 – 5.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4.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 </a:t>
            </a:r>
            <a:r>
              <a:rPr lang="ru-RU" sz="14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заявленных элементов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 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между элементами в комбинации допускается исполнение переходов из одного исходного положения в другое, которые не засчитываются как элементы в комбинации;</a:t>
            </a:r>
          </a:p>
          <a:p>
            <a:pPr>
              <a:spcAft>
                <a:spcPts val="600"/>
              </a:spcAft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8327B-853C-1284-A16B-92C8CFE246A0}"/>
              </a:ext>
            </a:extLst>
          </p:cNvPr>
          <p:cNvSpPr txBox="1"/>
          <p:nvPr/>
        </p:nvSpPr>
        <p:spPr>
          <a:xfrm>
            <a:off x="3684271" y="971795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.16.13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EFD37-6085-7FF5-7C01-6EAED7778072}"/>
              </a:ext>
            </a:extLst>
          </p:cNvPr>
          <p:cNvSpPr txBox="1"/>
          <p:nvPr/>
        </p:nvSpPr>
        <p:spPr>
          <a:xfrm>
            <a:off x="9641992" y="92169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.16.15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40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F6D2-7282-7E9F-677B-6EB855C31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967CF04-80D1-741C-5BE0-0997E794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40" y="544233"/>
            <a:ext cx="1922131" cy="7549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ACE1EC-50DE-8E66-6FCE-8804F03A8245}"/>
              </a:ext>
            </a:extLst>
          </p:cNvPr>
          <p:cNvSpPr txBox="1"/>
          <p:nvPr/>
        </p:nvSpPr>
        <p:spPr>
          <a:xfrm>
            <a:off x="1929670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3A7F64-044C-3A7D-3287-BBE6C405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7" y="544233"/>
            <a:ext cx="1922131" cy="7549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5D6AFA-21EC-0E51-26B2-6E1DD48FFC68}"/>
              </a:ext>
            </a:extLst>
          </p:cNvPr>
          <p:cNvSpPr txBox="1"/>
          <p:nvPr/>
        </p:nvSpPr>
        <p:spPr>
          <a:xfrm>
            <a:off x="7811867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EDB00F6-DBEE-C68F-AC39-0AD47552740D}"/>
              </a:ext>
            </a:extLst>
          </p:cNvPr>
          <p:cNvCxnSpPr>
            <a:cxnSpLocks/>
          </p:cNvCxnSpPr>
          <p:nvPr/>
        </p:nvCxnSpPr>
        <p:spPr>
          <a:xfrm>
            <a:off x="5180407" y="1100968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5BB291-1E95-6D1F-ED9D-FB6FE7EFB442}"/>
              </a:ext>
            </a:extLst>
          </p:cNvPr>
          <p:cNvSpPr txBox="1"/>
          <p:nvPr/>
        </p:nvSpPr>
        <p:spPr>
          <a:xfrm>
            <a:off x="1868330" y="84354"/>
            <a:ext cx="781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программе «А класс-микст» юниоры и юниорки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F9D6-49EA-AA9E-481F-1A8CCB24EDBE}"/>
              </a:ext>
            </a:extLst>
          </p:cNvPr>
          <p:cNvSpPr txBox="1"/>
          <p:nvPr/>
        </p:nvSpPr>
        <p:spPr>
          <a:xfrm>
            <a:off x="110043" y="1308115"/>
            <a:ext cx="5013097" cy="543312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элементов: 5.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6.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сложности: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 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хват при исполнении сальтовых элементов в контакте должен быть за одну или за две руки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с теоретической оценкой 14 баллов может быть исполнен в программе только один раз первым элементом в ½ финала и в финале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в комбинации элемента теоретической оценкой 14 баллов запрещено;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21A5D-EBC9-8C59-543C-ED9D37F378F6}"/>
              </a:ext>
            </a:extLst>
          </p:cNvPr>
          <p:cNvSpPr txBox="1"/>
          <p:nvPr/>
        </p:nvSpPr>
        <p:spPr>
          <a:xfrm>
            <a:off x="5423775" y="1353733"/>
            <a:ext cx="6551106" cy="5294029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элементов: 5,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из них не более 3 полетных.</a:t>
            </a:r>
          </a:p>
          <a:p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Полетными элементами считаются::</a:t>
            </a:r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 фуса сальто вперед в группировке</a:t>
            </a:r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 фуса сальто назад в группировке</a:t>
            </a:r>
          </a:p>
          <a:p>
            <a:pPr marL="285750" indent="-285750"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 фуса задний тодес с полетной фазой прогнувшись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5.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заявленных элементов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pPr>
              <a:spcAft>
                <a:spcPts val="3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 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хват при исполнении сальтовых элементов в контакте должен быть за одну или за две руки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сохраняться как минимум на протяжении 270 градусов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фус и беттарини могут исполняться только с приземлением на пол;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полетные элементы можно исполнять только в ½ финала и в финале;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полетные элементы, должны быть выполнены до других элементов;</a:t>
            </a:r>
          </a:p>
          <a:p>
            <a:pPr marL="285750" indent="-285750">
              <a:spcAft>
                <a:spcPts val="300"/>
              </a:spcAft>
              <a:buFont typeface="Системный шрифт, обычный"/>
              <a:buChar char="-"/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полетные элементы необходимо демонстрировать главному судье каждых спортивных соревнований перед ½ финала.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05E47-2AC6-883E-4058-254159C62B94}"/>
              </a:ext>
            </a:extLst>
          </p:cNvPr>
          <p:cNvSpPr txBox="1"/>
          <p:nvPr/>
        </p:nvSpPr>
        <p:spPr>
          <a:xfrm>
            <a:off x="367733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.16.14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CAA4B-5B1C-E09E-6DF7-82457BDD2E64}"/>
              </a:ext>
            </a:extLst>
          </p:cNvPr>
          <p:cNvSpPr txBox="1"/>
          <p:nvPr/>
        </p:nvSpPr>
        <p:spPr>
          <a:xfrm>
            <a:off x="958785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.16.16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6FB8B-93DA-9375-2558-99E2280D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C80D04-DAB7-A7D6-4991-B45F5570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40" y="544233"/>
            <a:ext cx="1922131" cy="7549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ECFB36-5F79-7FB4-B81F-5048F52A6508}"/>
              </a:ext>
            </a:extLst>
          </p:cNvPr>
          <p:cNvSpPr txBox="1"/>
          <p:nvPr/>
        </p:nvSpPr>
        <p:spPr>
          <a:xfrm>
            <a:off x="1929670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144A1A-3223-B9E9-09D0-6D7116A7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7" y="544233"/>
            <a:ext cx="1922131" cy="7549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68929C-5372-6165-71ED-C6BFA533C4ED}"/>
              </a:ext>
            </a:extLst>
          </p:cNvPr>
          <p:cNvSpPr txBox="1"/>
          <p:nvPr/>
        </p:nvSpPr>
        <p:spPr>
          <a:xfrm>
            <a:off x="7811867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0D7102-EE7F-BA54-4BDF-A68A1D69382D}"/>
              </a:ext>
            </a:extLst>
          </p:cNvPr>
          <p:cNvCxnSpPr>
            <a:cxnSpLocks/>
          </p:cNvCxnSpPr>
          <p:nvPr/>
        </p:nvCxnSpPr>
        <p:spPr>
          <a:xfrm>
            <a:off x="5699348" y="10434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F954F6-543A-092A-F7F0-A93B7457D7F1}"/>
              </a:ext>
            </a:extLst>
          </p:cNvPr>
          <p:cNvSpPr txBox="1"/>
          <p:nvPr/>
        </p:nvSpPr>
        <p:spPr>
          <a:xfrm>
            <a:off x="1868330" y="84354"/>
            <a:ext cx="771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программе «А класс-микст» юниоры и юниорки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E1332-9DF8-E2B8-5FA7-D725BFA2B8E8}"/>
              </a:ext>
            </a:extLst>
          </p:cNvPr>
          <p:cNvSpPr txBox="1"/>
          <p:nvPr/>
        </p:nvSpPr>
        <p:spPr>
          <a:xfrm>
            <a:off x="97593" y="1299148"/>
            <a:ext cx="5301124" cy="5433128"/>
          </a:xfrm>
          <a:prstGeom prst="rect">
            <a:avLst/>
          </a:prstGeom>
          <a:noFill/>
        </p:spPr>
        <p:txBody>
          <a:bodyPr wrap="square" lIns="9000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исполнен хотя бы один элемент из каждой из следующих групп: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1: переворот (вращение) партнерши вперед на 360 градусов, </a:t>
            </a:r>
            <a:r>
              <a:rPr lang="ru-RU" sz="1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исполняется с хватом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2: переворот (вращение) партнерши назад на 360 градусов, </a:t>
            </a:r>
            <a:r>
              <a:rPr lang="ru-RU" sz="1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исполняется с хватом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3: тодес передний, задний, боковой (возможно исполнение с пола). Детское сальто в задний тодес не является комбинацией и засчитывается в группу 3 (тодесы).</a:t>
            </a:r>
          </a:p>
          <a:p>
            <a:pPr>
              <a:spcAft>
                <a:spcPts val="600"/>
              </a:spcAft>
            </a:pPr>
            <a:r>
              <a:rPr lang="ru-RU" sz="1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засчитываемый в группу 3 (тодес) может быть исполнен в программе только один раз. Разрешается дополнительно исполнять тодесы в комбинациях.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4: вращение (тарелка, кугель, дюлейн, солнце, вращение боком, столик, виклер) – минимум 3 оборота. Возможно исполнение в виде отдельного элемента или в комбинации из нескольких элементов четвертой группы. В комбинации из элементов 4 группы должно быть исполнено как минимум 3 оборота каждого элемента. Этот тип комбинаций не относится к группе 5, а засчитывается в группу 4.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программе может быть максимум 1 комбинация из элементов, которая может содержать максимум 3 элемента (группа 5).</a:t>
            </a:r>
          </a:p>
          <a:p>
            <a:pPr>
              <a:spcAft>
                <a:spcPts val="600"/>
              </a:spcAft>
            </a:pPr>
            <a:r>
              <a:rPr lang="ru-RU" sz="1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в комбинации должен быть элемент групп 1, 2, 3, 6.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исполненный в комбинации, не относится к его собственной группе и, таким образом, не засчитывается как исполненный обязательный элемент.</a:t>
            </a: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EF3B8-F68F-27B6-E515-1A59E31FA217}"/>
              </a:ext>
            </a:extLst>
          </p:cNvPr>
          <p:cNvSpPr txBox="1"/>
          <p:nvPr/>
        </p:nvSpPr>
        <p:spPr>
          <a:xfrm>
            <a:off x="6096000" y="1389695"/>
            <a:ext cx="5778674" cy="5294029"/>
          </a:xfrm>
          <a:prstGeom prst="rect">
            <a:avLst/>
          </a:prstGeom>
          <a:noFill/>
        </p:spPr>
        <p:txBody>
          <a:bodyPr wrap="square" lIns="9000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исполнен хотя бы один элемент из каждой из следующих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групп: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«вперед»: сальто или переворот (вращение) партнерши вперед на 360 градусов;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«назад»: сальто или переворот (вращение) партнерши назад на 360 градусов;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«тодес»: тодес полетный или в контакте передний, задний, боковой (возможно исполнение с пола). Детское сальто в задний тодес не является комбинацией и засчитывается в группу «тодес»;</a:t>
            </a:r>
          </a:p>
          <a:p>
            <a:pPr marL="171450" indent="-171450">
              <a:spcAft>
                <a:spcPts val="600"/>
              </a:spcAft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«вращение»: элемент-вращение – минимум 3 оборота. Возможно исполнение в виде отдельного элемента или в комбинации из нескольких элементов группы «вращение». В комбинации из элементов группы «вращение» должно быть исполнено как минимум 3 оборота каждого элемента.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программе может быть максимум 1 комбинация, которая может содержать максимум 3 элемента.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исполненный в комбинации, не относится к его собственной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группе и, таким образом, не засчитывается как исполненный обязательный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элемент.</a:t>
            </a:r>
          </a:p>
          <a:p>
            <a:pPr>
              <a:spcAft>
                <a:spcPts val="30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87D3A-9BED-2621-9192-4BE895794559}"/>
              </a:ext>
            </a:extLst>
          </p:cNvPr>
          <p:cNvSpPr txBox="1"/>
          <p:nvPr/>
        </p:nvSpPr>
        <p:spPr>
          <a:xfrm>
            <a:off x="367733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.16.14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E0A05-B6D0-5231-E0F9-B36DC8AFAD85}"/>
              </a:ext>
            </a:extLst>
          </p:cNvPr>
          <p:cNvSpPr txBox="1"/>
          <p:nvPr/>
        </p:nvSpPr>
        <p:spPr>
          <a:xfrm>
            <a:off x="958785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.16.16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2E55-DFE1-F155-247F-2E94FB3B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187F8B-0C30-B6A9-E7DB-D95499FB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40" y="544233"/>
            <a:ext cx="1922131" cy="7549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0630C8-6636-C348-EE66-3FA67CB4F927}"/>
              </a:ext>
            </a:extLst>
          </p:cNvPr>
          <p:cNvSpPr txBox="1"/>
          <p:nvPr/>
        </p:nvSpPr>
        <p:spPr>
          <a:xfrm>
            <a:off x="1929670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02FB7C-EE3B-9ADB-9B74-A8F28A99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7" y="544233"/>
            <a:ext cx="1922131" cy="7549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A4E46B-92E9-9935-33DC-2C518B2EA5D3}"/>
              </a:ext>
            </a:extLst>
          </p:cNvPr>
          <p:cNvSpPr txBox="1"/>
          <p:nvPr/>
        </p:nvSpPr>
        <p:spPr>
          <a:xfrm>
            <a:off x="7811867" y="781559"/>
            <a:ext cx="1580138" cy="28587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09E6A0F-20ED-C6F8-2CF2-FFEF369A0E7C}"/>
              </a:ext>
            </a:extLst>
          </p:cNvPr>
          <p:cNvCxnSpPr>
            <a:cxnSpLocks/>
          </p:cNvCxnSpPr>
          <p:nvPr/>
        </p:nvCxnSpPr>
        <p:spPr>
          <a:xfrm>
            <a:off x="5699348" y="10434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4FDC2F-73C3-091E-9D41-89325DBD762B}"/>
              </a:ext>
            </a:extLst>
          </p:cNvPr>
          <p:cNvSpPr txBox="1"/>
          <p:nvPr/>
        </p:nvSpPr>
        <p:spPr>
          <a:xfrm>
            <a:off x="1868330" y="84354"/>
            <a:ext cx="771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программе «А класс-микст» юниоры и юниорки 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C1E76-CBBF-FD83-9084-0AC7C26E2A9C}"/>
              </a:ext>
            </a:extLst>
          </p:cNvPr>
          <p:cNvSpPr txBox="1"/>
          <p:nvPr/>
        </p:nvSpPr>
        <p:spPr>
          <a:xfrm>
            <a:off x="181984" y="1452902"/>
            <a:ext cx="5301124" cy="4973249"/>
          </a:xfrm>
          <a:prstGeom prst="rect">
            <a:avLst/>
          </a:prstGeom>
          <a:noFill/>
        </p:spPr>
        <p:txBody>
          <a:bodyPr wrap="square" lIns="9000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элементами в комбинации допускается приземление на пол.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элементами в комбинации допускается исполнение элементов,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в Приложении № 5 (переходов из одного исходного положения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другое), которые не засчитываются как элементы комбинации.</a:t>
            </a:r>
          </a:p>
          <a:p>
            <a:pPr>
              <a:spcAft>
                <a:spcPts val="600"/>
              </a:spcAft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Теоретическая оценка элементов, указанных в Приложении № 5 и</a:t>
            </a:r>
            <a:r>
              <a:rPr lang="en-US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исполненных в комбинации с элементами, указанными в Приложении № 6,</a:t>
            </a:r>
            <a:r>
              <a:rPr lang="en-US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равна нулю.</a:t>
            </a:r>
          </a:p>
          <a:p>
            <a:pPr>
              <a:spcAft>
                <a:spcPts val="600"/>
              </a:spcAft>
            </a:pPr>
            <a:r>
              <a:rPr lang="ru-RU" sz="1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группы 6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комбинациях исполняются только через приземление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22429-03B2-64AD-B69A-53618C9B041E}"/>
              </a:ext>
            </a:extLst>
          </p:cNvPr>
          <p:cNvSpPr txBox="1"/>
          <p:nvPr/>
        </p:nvSpPr>
        <p:spPr>
          <a:xfrm>
            <a:off x="6096000" y="1543449"/>
            <a:ext cx="5778674" cy="5140275"/>
          </a:xfrm>
          <a:prstGeom prst="rect">
            <a:avLst/>
          </a:prstGeom>
          <a:noFill/>
        </p:spPr>
        <p:txBody>
          <a:bodyPr wrap="square" lIns="9000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элементами в комбинации допускается приземление на пол.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элементами в комбинации допускается исполнение переходов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исходного положения в другое, которые не засчитываются как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в комбинации.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Элементы фус и беттарини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комбинациях исполняются только через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приземление на пол.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6B452-636A-7A3F-B94D-B4CD0F976FDD}"/>
              </a:ext>
            </a:extLst>
          </p:cNvPr>
          <p:cNvSpPr txBox="1"/>
          <p:nvPr/>
        </p:nvSpPr>
        <p:spPr>
          <a:xfrm>
            <a:off x="367733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.16.14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342F5-6C8C-9150-3C8C-B8660D70B992}"/>
              </a:ext>
            </a:extLst>
          </p:cNvPr>
          <p:cNvSpPr txBox="1"/>
          <p:nvPr/>
        </p:nvSpPr>
        <p:spPr>
          <a:xfrm>
            <a:off x="9587858" y="69798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.16.16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D8BD0-9CC4-570B-4D76-38BC115F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5" y="3335416"/>
            <a:ext cx="3846568" cy="33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A73AF-43E0-D652-6C19-63DB9C4C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F54920-495E-1108-B6EE-AD6EA614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72B921-C6EB-22F8-6113-4C1256EAD123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7A8A5C-6244-7E2D-F8FD-A01B2064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9F6D8C-78CB-9752-E6E7-1689A9ACC5CE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A868005-E160-05D0-CA7B-094D76C17F52}"/>
              </a:ext>
            </a:extLst>
          </p:cNvPr>
          <p:cNvCxnSpPr>
            <a:cxnSpLocks/>
          </p:cNvCxnSpPr>
          <p:nvPr/>
        </p:nvCxnSpPr>
        <p:spPr>
          <a:xfrm>
            <a:off x="5941651" y="8840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D13CE0-EBD3-705C-263F-9A5258DF1DB0}"/>
              </a:ext>
            </a:extLst>
          </p:cNvPr>
          <p:cNvSpPr txBox="1"/>
          <p:nvPr/>
        </p:nvSpPr>
        <p:spPr>
          <a:xfrm>
            <a:off x="1935806" y="104037"/>
            <a:ext cx="798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«формейшн-микст» мужчины и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E92C7-2791-B165-96AB-F5FAC552AC59}"/>
              </a:ext>
            </a:extLst>
          </p:cNvPr>
          <p:cNvSpPr txBox="1"/>
          <p:nvPr/>
        </p:nvSpPr>
        <p:spPr>
          <a:xfrm>
            <a:off x="209832" y="1460144"/>
            <a:ext cx="5369274" cy="5101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7.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сложности: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исполнено минимум 10 (десять) контактных парных танцевальных фигур, в которых все пары одновременно исполняют полный основной ход.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основного хода на месте засчитывается в группу 1 (контактные парные танцевальные фигуры, исполненные на полном основном ходу) только два раза за программу.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0C53C-CA1D-37E1-A88D-268170D22E4B}"/>
              </a:ext>
            </a:extLst>
          </p:cNvPr>
          <p:cNvSpPr txBox="1"/>
          <p:nvPr/>
        </p:nvSpPr>
        <p:spPr>
          <a:xfrm>
            <a:off x="6412924" y="1423032"/>
            <a:ext cx="5369273" cy="51012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Разрешены элементы, указанные в приложении № 6.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по сложности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заявленных элементов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8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исполнено минимум 10 ТФ 1 одновременно всеми парами.</a:t>
            </a:r>
          </a:p>
          <a:p>
            <a:pPr>
              <a:lnSpc>
                <a:spcPts val="208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основного хода без </a:t>
            </a: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изменения положения партнеров относительно друг друга и/или изменения направления бросков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засчитывается как ТФ 1 только</a:t>
            </a:r>
          </a:p>
          <a:p>
            <a:pPr>
              <a:lnSpc>
                <a:spcPts val="208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раза за программу.</a:t>
            </a:r>
          </a:p>
          <a:p>
            <a:pPr>
              <a:lnSpc>
                <a:spcPts val="208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Засчитывается исполнение основного хода в смене, когда</a:t>
            </a:r>
          </a:p>
          <a:p>
            <a:pPr>
              <a:lnSpc>
                <a:spcPts val="2080"/>
              </a:lnSpc>
            </a:pPr>
            <a:r>
              <a:rPr lang="ru-RU" sz="14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контакт в паре сохраняется на протяжении 2/3 основного хода, за исключением последнего броска, при условии, что данная смена исполняется перед полетным элементом и между данной сменой и полетным элементом исполняется только один кик-бол-чендж.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E04B1-F359-9618-7050-97C73611F991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.16.19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FBC59-DFAA-5B12-5E0A-90CB6E959DD8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.16.21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58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D081-5647-9518-78ED-146236DF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D96EB6-4AB0-0BE2-4508-D09E53C6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442503-700E-4BF3-718E-7528160F33E9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538E66-ABAF-3EE1-1477-E9887B38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CE01CD3-3CF3-AE66-DD36-EC8F465BF1DA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F06654B-DD70-A2A6-A4E6-8254BD652DCD}"/>
              </a:ext>
            </a:extLst>
          </p:cNvPr>
          <p:cNvCxnSpPr>
            <a:cxnSpLocks/>
          </p:cNvCxnSpPr>
          <p:nvPr/>
        </p:nvCxnSpPr>
        <p:spPr>
          <a:xfrm>
            <a:off x="5941651" y="8840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D35233-015D-7CC3-88DF-C01B072E0AED}"/>
              </a:ext>
            </a:extLst>
          </p:cNvPr>
          <p:cNvSpPr txBox="1"/>
          <p:nvPr/>
        </p:nvSpPr>
        <p:spPr>
          <a:xfrm>
            <a:off x="1935806" y="104037"/>
            <a:ext cx="798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«формейшн»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BB696-25B4-70CD-075B-E644AFBB3101}"/>
              </a:ext>
            </a:extLst>
          </p:cNvPr>
          <p:cNvSpPr txBox="1"/>
          <p:nvPr/>
        </p:nvSpPr>
        <p:spPr>
          <a:xfrm>
            <a:off x="358114" y="1908024"/>
            <a:ext cx="5165570" cy="41992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должно быть исполнено не менее 10 (десяти) полных основных ходов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исполнение основного хода лицом или спиной к судьям засчитывается только пять раз за программу.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 (при отсутствии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полуфинала), должно быть исполнено не менее 6 (шести) полных основных ходов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 (при отсутствии полуфинала), исполнение основного хода лицом или спиной к судьям засчитывается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три раза за программу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F8362-C553-C470-849A-B7E97B65C3FA}"/>
              </a:ext>
            </a:extLst>
          </p:cNvPr>
          <p:cNvSpPr txBox="1"/>
          <p:nvPr/>
        </p:nvSpPr>
        <p:spPr>
          <a:xfrm>
            <a:off x="6551134" y="1908024"/>
            <a:ext cx="5282752" cy="422400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должно быть исполнено не менее 10 ТФ 1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исполнение полного основного хода лицом или спиной к судьям, хотя бы одной спортсменкой, засчитывается только пять раз за программу.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финалу, должно быть исполнено не менее 6 ТФ 1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финалу, исполнение полного основного хода лицом или спиной к судьям, хотя бы одной спортсменкой, засчитывается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только один раз за программу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C2BBB-F151-37E0-75EB-2F7BE9BBEC2A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.16.21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1C742-40C6-03B7-5574-AD50777BCB9F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.16.23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0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6BEA6-5759-711F-E89E-6022D433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17A621-C6EA-C04F-6260-906C1186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09EB85-6750-D11A-ABFA-3A0992BC1486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D976131-D0C1-A754-F045-52D6EA67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4DF01-BB7F-A8C0-1DBF-358F5497919C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9BC86AE-56F3-5B1F-BE51-61386D7CF116}"/>
              </a:ext>
            </a:extLst>
          </p:cNvPr>
          <p:cNvCxnSpPr>
            <a:cxnSpLocks/>
          </p:cNvCxnSpPr>
          <p:nvPr/>
        </p:nvCxnSpPr>
        <p:spPr>
          <a:xfrm>
            <a:off x="5941651" y="8840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72BE89-E45C-8054-47B5-31B208EEA9F5}"/>
              </a:ext>
            </a:extLst>
          </p:cNvPr>
          <p:cNvSpPr txBox="1"/>
          <p:nvPr/>
        </p:nvSpPr>
        <p:spPr>
          <a:xfrm>
            <a:off x="1935806" y="104037"/>
            <a:ext cx="7983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программам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«формейшн» женщины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04952-6F57-2318-A7DC-9062DFFDB101}"/>
              </a:ext>
            </a:extLst>
          </p:cNvPr>
          <p:cNvSpPr txBox="1"/>
          <p:nvPr/>
        </p:nvSpPr>
        <p:spPr>
          <a:xfrm>
            <a:off x="358114" y="1908024"/>
            <a:ext cx="5165570" cy="41992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должно быть исполнено не менее 10 (десяти) полных основных ходов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исполнение основного хода лицом или спиной к судьям засчитывается только пять раз за программу.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 (при отсутствии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полуфинала), должно быть исполнено не менее 6 (шести) полных основных ходов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 (при отсутствии полуфинала), исполнение основного хода лицом или спиной к судьям засчитывается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три раза за программу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E7F7B-F94E-CBC3-0678-8A493D748A5C}"/>
              </a:ext>
            </a:extLst>
          </p:cNvPr>
          <p:cNvSpPr txBox="1"/>
          <p:nvPr/>
        </p:nvSpPr>
        <p:spPr>
          <a:xfrm>
            <a:off x="6551134" y="1908024"/>
            <a:ext cx="5282752" cy="37203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должно быть исполнено не менее 10 ТФ 1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 исполнение полного основного хода лицом или спиной к судьям, хотя бы одной спортсменкой, засчитывается только пять раз за программу.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предшествующих финалу, должно быть исполнено не менее 6 ТФ 1 одновременно всеми спортсменками.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турах,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предшествующих финалу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исполнение полного основного хода лицом или спиной к судьям, хотя бы одной спортсменкой, засчитывается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только один раз за программу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77F03-C720-063F-5759-6841CFA93E05}"/>
              </a:ext>
            </a:extLst>
          </p:cNvPr>
          <p:cNvSpPr txBox="1"/>
          <p:nvPr/>
        </p:nvSpPr>
        <p:spPr>
          <a:xfrm>
            <a:off x="3758412" y="788451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.16.21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48C8B-3761-4403-49DB-4189FDF5E3CE}"/>
              </a:ext>
            </a:extLst>
          </p:cNvPr>
          <p:cNvSpPr txBox="1"/>
          <p:nvPr/>
        </p:nvSpPr>
        <p:spPr>
          <a:xfrm>
            <a:off x="9716133" y="738347"/>
            <a:ext cx="1082025" cy="36933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.16.23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E7730-B742-DE59-1C40-65357B512B0E}"/>
              </a:ext>
            </a:extLst>
          </p:cNvPr>
          <p:cNvSpPr txBox="1"/>
          <p:nvPr/>
        </p:nvSpPr>
        <p:spPr>
          <a:xfrm>
            <a:off x="6434606" y="5880461"/>
            <a:ext cx="284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формейшн» девушки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F5B93-99C8-C1B8-1D0D-136ED0118FB8}"/>
              </a:ext>
            </a:extLst>
          </p:cNvPr>
          <p:cNvSpPr txBox="1"/>
          <p:nvPr/>
        </p:nvSpPr>
        <p:spPr>
          <a:xfrm>
            <a:off x="7549302" y="5459098"/>
            <a:ext cx="1690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аналогично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6B0936D-3852-C6D3-8DE7-B1F529C6CFCC}"/>
              </a:ext>
            </a:extLst>
          </p:cNvPr>
          <p:cNvCxnSpPr/>
          <p:nvPr/>
        </p:nvCxnSpPr>
        <p:spPr>
          <a:xfrm>
            <a:off x="7710616" y="5459098"/>
            <a:ext cx="0" cy="42136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5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90B7C9-16B2-3B69-9BEB-24B25D67FE71}"/>
              </a:ext>
            </a:extLst>
          </p:cNvPr>
          <p:cNvSpPr txBox="1"/>
          <p:nvPr/>
        </p:nvSpPr>
        <p:spPr>
          <a:xfrm>
            <a:off x="777830" y="154674"/>
            <a:ext cx="10939790" cy="66417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 ног </a:t>
            </a: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 класс - микст» мужчины и женщины и «А класс - микст» мужчины и женщины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«формейшн» женщины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918B08-4C8C-9A52-E006-E644CFB876B2}"/>
              </a:ext>
            </a:extLst>
          </p:cNvPr>
          <p:cNvSpPr txBox="1"/>
          <p:nvPr/>
        </p:nvSpPr>
        <p:spPr>
          <a:xfrm>
            <a:off x="2434583" y="1747844"/>
            <a:ext cx="6202988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исполняемые самостоятельно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AED98-303E-0EC5-B6AC-8E9A736FA8F7}"/>
              </a:ext>
            </a:extLst>
          </p:cNvPr>
          <p:cNvSpPr txBox="1"/>
          <p:nvPr/>
        </p:nvSpPr>
        <p:spPr>
          <a:xfrm>
            <a:off x="9673295" y="1747844"/>
            <a:ext cx="2044326" cy="11264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сальто и безопорные перевороты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B3133-5FD7-0616-7EA2-A75503A2AD60}"/>
              </a:ext>
            </a:extLst>
          </p:cNvPr>
          <p:cNvSpPr txBox="1"/>
          <p:nvPr/>
        </p:nvSpPr>
        <p:spPr>
          <a:xfrm>
            <a:off x="2434583" y="2316485"/>
            <a:ext cx="6202988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 на полу как самостоятельно, так и в контакте с партнером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31521-8E2F-D4B9-98D7-6C2D6732175C}"/>
              </a:ext>
            </a:extLst>
          </p:cNvPr>
          <p:cNvSpPr txBox="1"/>
          <p:nvPr/>
        </p:nvSpPr>
        <p:spPr>
          <a:xfrm>
            <a:off x="3726466" y="1015600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D8C31-D6B4-E5EC-962C-63FBCB999479}"/>
              </a:ext>
            </a:extLst>
          </p:cNvPr>
          <p:cNvSpPr txBox="1"/>
          <p:nvPr/>
        </p:nvSpPr>
        <p:spPr>
          <a:xfrm>
            <a:off x="289665" y="1747844"/>
            <a:ext cx="1971621" cy="11264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BEC51-1415-8025-87E1-B9733BB8D00C}"/>
              </a:ext>
            </a:extLst>
          </p:cNvPr>
          <p:cNvSpPr txBox="1"/>
          <p:nvPr/>
        </p:nvSpPr>
        <p:spPr>
          <a:xfrm>
            <a:off x="287517" y="3419198"/>
            <a:ext cx="1973769" cy="2840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58DF-762D-AA1A-1DD0-54EE46916DB3}"/>
              </a:ext>
            </a:extLst>
          </p:cNvPr>
          <p:cNvSpPr txBox="1"/>
          <p:nvPr/>
        </p:nvSpPr>
        <p:spPr>
          <a:xfrm>
            <a:off x="4257807" y="3419198"/>
            <a:ext cx="2316250" cy="5371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05CF6-C05F-AB1C-E428-559CB73D5118}"/>
              </a:ext>
            </a:extLst>
          </p:cNvPr>
          <p:cNvSpPr txBox="1"/>
          <p:nvPr/>
        </p:nvSpPr>
        <p:spPr>
          <a:xfrm>
            <a:off x="4257808" y="4212991"/>
            <a:ext cx="2316252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594F8B-29DC-0D8C-207F-3C7DCD768D6E}"/>
              </a:ext>
            </a:extLst>
          </p:cNvPr>
          <p:cNvSpPr txBox="1"/>
          <p:nvPr/>
        </p:nvSpPr>
        <p:spPr>
          <a:xfrm>
            <a:off x="4257807" y="4790683"/>
            <a:ext cx="2316250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E9269-69BB-A2BA-095A-27262348E23B}"/>
              </a:ext>
            </a:extLst>
          </p:cNvPr>
          <p:cNvSpPr txBox="1"/>
          <p:nvPr/>
        </p:nvSpPr>
        <p:spPr>
          <a:xfrm>
            <a:off x="4257806" y="5362864"/>
            <a:ext cx="2316252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C03238-06B1-3D06-362D-8588FBF46468}"/>
              </a:ext>
            </a:extLst>
          </p:cNvPr>
          <p:cNvSpPr txBox="1"/>
          <p:nvPr/>
        </p:nvSpPr>
        <p:spPr>
          <a:xfrm>
            <a:off x="4257807" y="5879666"/>
            <a:ext cx="2316250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1F00FF-AD0C-6B10-475B-089DFFE35354}"/>
              </a:ext>
            </a:extLst>
          </p:cNvPr>
          <p:cNvSpPr txBox="1"/>
          <p:nvPr/>
        </p:nvSpPr>
        <p:spPr>
          <a:xfrm>
            <a:off x="9673294" y="1028720"/>
            <a:ext cx="2044326" cy="477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C8A43-7A4A-565C-207C-54EA6B37E080}"/>
              </a:ext>
            </a:extLst>
          </p:cNvPr>
          <p:cNvSpPr txBox="1"/>
          <p:nvPr/>
        </p:nvSpPr>
        <p:spPr>
          <a:xfrm>
            <a:off x="6768631" y="3419198"/>
            <a:ext cx="2396808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Закрывающая фигурная скобка 28">
            <a:extLst>
              <a:ext uri="{FF2B5EF4-FFF2-40B4-BE49-F238E27FC236}">
                <a16:creationId xmlns:a16="http://schemas.microsoft.com/office/drawing/2014/main" id="{A5A18CAA-1003-1319-F751-3FA5C5F60AE8}"/>
              </a:ext>
            </a:extLst>
          </p:cNvPr>
          <p:cNvSpPr/>
          <p:nvPr/>
        </p:nvSpPr>
        <p:spPr>
          <a:xfrm>
            <a:off x="6644122" y="4115373"/>
            <a:ext cx="667264" cy="2273644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51A96-491C-F4BC-8E3D-4A21E056A620}"/>
              </a:ext>
            </a:extLst>
          </p:cNvPr>
          <p:cNvSpPr txBox="1"/>
          <p:nvPr/>
        </p:nvSpPr>
        <p:spPr>
          <a:xfrm>
            <a:off x="7311386" y="4765651"/>
            <a:ext cx="1783986" cy="9648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не более 5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6041AC-DA75-5ED6-8DF3-D7045C05D926}"/>
              </a:ext>
            </a:extLst>
          </p:cNvPr>
          <p:cNvSpPr txBox="1"/>
          <p:nvPr/>
        </p:nvSpPr>
        <p:spPr>
          <a:xfrm>
            <a:off x="9673294" y="3419198"/>
            <a:ext cx="2044326" cy="28402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182563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разрыв контакта на перевороте или колесе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53D23B54-0AC0-0242-9A6C-10A9AE28D550}"/>
              </a:ext>
            </a:extLst>
          </p:cNvPr>
          <p:cNvSpPr/>
          <p:nvPr/>
        </p:nvSpPr>
        <p:spPr>
          <a:xfrm>
            <a:off x="116368" y="1594397"/>
            <a:ext cx="11909378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5ADF42B4-8EA2-4324-F993-EF79DF4B71F0}"/>
              </a:ext>
            </a:extLst>
          </p:cNvPr>
          <p:cNvSpPr/>
          <p:nvPr/>
        </p:nvSpPr>
        <p:spPr>
          <a:xfrm>
            <a:off x="116366" y="3245124"/>
            <a:ext cx="11909379" cy="3540410"/>
          </a:xfrm>
          <a:prstGeom prst="frame">
            <a:avLst>
              <a:gd name="adj1" fmla="val 138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AB7CA0-9E11-25A8-D6B5-6821121A06A6}"/>
              </a:ext>
            </a:extLst>
          </p:cNvPr>
          <p:cNvSpPr txBox="1"/>
          <p:nvPr/>
        </p:nvSpPr>
        <p:spPr>
          <a:xfrm>
            <a:off x="2349110" y="3429000"/>
            <a:ext cx="1714122" cy="28402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Допустим краткосрочный разрыв контакта если нет колеса или переворота через голову/плечо (горизонтальный пируэт разрешен)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822E8C-8C8F-FA5A-E2A3-4F782DAB78BF}"/>
              </a:ext>
            </a:extLst>
          </p:cNvPr>
          <p:cNvSpPr txBox="1"/>
          <p:nvPr/>
        </p:nvSpPr>
        <p:spPr>
          <a:xfrm>
            <a:off x="116366" y="154674"/>
            <a:ext cx="661464" cy="66417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4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0154-1224-E125-3D03-C1A49356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46EBCE-83A6-9AD4-C56C-85ED626A1846}"/>
              </a:ext>
            </a:extLst>
          </p:cNvPr>
          <p:cNvSpPr txBox="1"/>
          <p:nvPr/>
        </p:nvSpPr>
        <p:spPr>
          <a:xfrm>
            <a:off x="116366" y="119588"/>
            <a:ext cx="3294099" cy="79439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 - микст»</a:t>
            </a:r>
          </a:p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юниоры и юниорки</a:t>
            </a:r>
          </a:p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УБ2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071ED-5098-EEC4-57B6-DEBA6C527780}"/>
              </a:ext>
            </a:extLst>
          </p:cNvPr>
          <p:cNvSpPr txBox="1"/>
          <p:nvPr/>
        </p:nvSpPr>
        <p:spPr>
          <a:xfrm>
            <a:off x="2572786" y="1171902"/>
            <a:ext cx="6409415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исполняемые самостоятельно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2E844-4700-761D-E413-1485ACA4E818}"/>
              </a:ext>
            </a:extLst>
          </p:cNvPr>
          <p:cNvSpPr txBox="1"/>
          <p:nvPr/>
        </p:nvSpPr>
        <p:spPr>
          <a:xfrm>
            <a:off x="9970807" y="1171901"/>
            <a:ext cx="1845984" cy="11890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сальто и безопорные перевороты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55BED-74CC-A5A5-452F-B9DDE441A8CB}"/>
              </a:ext>
            </a:extLst>
          </p:cNvPr>
          <p:cNvSpPr txBox="1"/>
          <p:nvPr/>
        </p:nvSpPr>
        <p:spPr>
          <a:xfrm>
            <a:off x="2572786" y="1803110"/>
            <a:ext cx="6409415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перевороты на полу как самостоятельно, так и в контакте с партнером (рекомендуется исполнять не более двух)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291DA-4C99-D0F0-22FD-425B33CAFFCD}"/>
              </a:ext>
            </a:extLst>
          </p:cNvPr>
          <p:cNvSpPr txBox="1"/>
          <p:nvPr/>
        </p:nvSpPr>
        <p:spPr>
          <a:xfrm>
            <a:off x="4180032" y="425614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40B7B-5F07-86F8-F78B-10B6D9F51CB4}"/>
              </a:ext>
            </a:extLst>
          </p:cNvPr>
          <p:cNvSpPr txBox="1"/>
          <p:nvPr/>
        </p:nvSpPr>
        <p:spPr>
          <a:xfrm>
            <a:off x="278960" y="1171900"/>
            <a:ext cx="2098603" cy="11890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57AA3B-3705-4541-BBEF-3A7E0B3E55D4}"/>
              </a:ext>
            </a:extLst>
          </p:cNvPr>
          <p:cNvSpPr txBox="1"/>
          <p:nvPr/>
        </p:nvSpPr>
        <p:spPr>
          <a:xfrm>
            <a:off x="278960" y="2920486"/>
            <a:ext cx="2098603" cy="3527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7CAB9-58B7-64D4-8C98-1377FF98CBB2}"/>
              </a:ext>
            </a:extLst>
          </p:cNvPr>
          <p:cNvSpPr txBox="1"/>
          <p:nvPr/>
        </p:nvSpPr>
        <p:spPr>
          <a:xfrm>
            <a:off x="2586518" y="2922637"/>
            <a:ext cx="1593513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A02EB0-3277-2960-75D7-3A20F74626BC}"/>
              </a:ext>
            </a:extLst>
          </p:cNvPr>
          <p:cNvSpPr txBox="1"/>
          <p:nvPr/>
        </p:nvSpPr>
        <p:spPr>
          <a:xfrm>
            <a:off x="2586516" y="3694370"/>
            <a:ext cx="1593515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1CB82-9E56-1272-FAD0-E65849EF26E9}"/>
              </a:ext>
            </a:extLst>
          </p:cNvPr>
          <p:cNvSpPr txBox="1"/>
          <p:nvPr/>
        </p:nvSpPr>
        <p:spPr>
          <a:xfrm>
            <a:off x="2574040" y="4425286"/>
            <a:ext cx="1618062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8C279-3032-8733-D466-6762FF12EF21}"/>
              </a:ext>
            </a:extLst>
          </p:cNvPr>
          <p:cNvSpPr txBox="1"/>
          <p:nvPr/>
        </p:nvSpPr>
        <p:spPr>
          <a:xfrm>
            <a:off x="2572786" y="5172557"/>
            <a:ext cx="1607246" cy="57760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28224-C793-7714-B0CD-4A7D83244FB6}"/>
              </a:ext>
            </a:extLst>
          </p:cNvPr>
          <p:cNvSpPr txBox="1"/>
          <p:nvPr/>
        </p:nvSpPr>
        <p:spPr>
          <a:xfrm>
            <a:off x="2586516" y="5927935"/>
            <a:ext cx="1593515" cy="5200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C725E5-2581-C153-095A-568FED60ADED}"/>
              </a:ext>
            </a:extLst>
          </p:cNvPr>
          <p:cNvSpPr txBox="1"/>
          <p:nvPr/>
        </p:nvSpPr>
        <p:spPr>
          <a:xfrm>
            <a:off x="9970807" y="436476"/>
            <a:ext cx="1845984" cy="477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A97E4-BE71-846D-4350-E44E36F82F9C}"/>
              </a:ext>
            </a:extLst>
          </p:cNvPr>
          <p:cNvSpPr txBox="1"/>
          <p:nvPr/>
        </p:nvSpPr>
        <p:spPr>
          <a:xfrm>
            <a:off x="9970807" y="2920486"/>
            <a:ext cx="1845984" cy="3527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разрыв контакта:</a:t>
            </a: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endParaRPr lang="ru-RU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АФ «низкие подъемы», «перевороты» и «высокие подъемы»</a:t>
            </a: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endParaRPr lang="ru-RU" sz="1400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АФ «опора» при наклоне от вертикального положения тела верхнего партнера более 45 градусов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F2F14F16-4ABC-D229-0810-E566891DC793}"/>
              </a:ext>
            </a:extLst>
          </p:cNvPr>
          <p:cNvSpPr/>
          <p:nvPr/>
        </p:nvSpPr>
        <p:spPr>
          <a:xfrm>
            <a:off x="116368" y="1031508"/>
            <a:ext cx="11909378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6F6BE1E1-12C1-FD74-EC6F-178810168BA4}"/>
              </a:ext>
            </a:extLst>
          </p:cNvPr>
          <p:cNvSpPr/>
          <p:nvPr/>
        </p:nvSpPr>
        <p:spPr>
          <a:xfrm>
            <a:off x="116366" y="2630581"/>
            <a:ext cx="11909379" cy="4107829"/>
          </a:xfrm>
          <a:prstGeom prst="frame">
            <a:avLst>
              <a:gd name="adj1" fmla="val 108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F6445-7412-1CBA-AA45-473B7D0C3AC1}"/>
              </a:ext>
            </a:extLst>
          </p:cNvPr>
          <p:cNvSpPr txBox="1"/>
          <p:nvPr/>
        </p:nvSpPr>
        <p:spPr>
          <a:xfrm>
            <a:off x="4576963" y="5247116"/>
            <a:ext cx="1845541" cy="100183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бедра верхнего партнера не должны быть выше его же головы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627ED-F36B-C5E0-CBF2-B0A1B344FA18}"/>
              </a:ext>
            </a:extLst>
          </p:cNvPr>
          <p:cNvSpPr txBox="1"/>
          <p:nvPr/>
        </p:nvSpPr>
        <p:spPr>
          <a:xfrm>
            <a:off x="7574691" y="2920487"/>
            <a:ext cx="2098603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05049-1EEB-7AAE-4B28-C8A303BAC074}"/>
              </a:ext>
            </a:extLst>
          </p:cNvPr>
          <p:cNvSpPr txBox="1"/>
          <p:nvPr/>
        </p:nvSpPr>
        <p:spPr>
          <a:xfrm rot="16200000">
            <a:off x="8232795" y="4808455"/>
            <a:ext cx="2353523" cy="5274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не более 4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6CB4-E127-2863-45BA-783703E055CE}"/>
              </a:ext>
            </a:extLst>
          </p:cNvPr>
          <p:cNvSpPr txBox="1"/>
          <p:nvPr/>
        </p:nvSpPr>
        <p:spPr>
          <a:xfrm>
            <a:off x="6632805" y="4425286"/>
            <a:ext cx="2007823" cy="205033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 краткосрочный разрыв контакта при отсутствия наклона от вертикального положения тела верхнего партнера более 45 градусов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45B0DBE-484A-F569-5F16-7F9F8A632866}"/>
              </a:ext>
            </a:extLst>
          </p:cNvPr>
          <p:cNvCxnSpPr>
            <a:cxnSpLocks/>
            <a:stCxn id="23" idx="3"/>
            <a:endCxn id="4" idx="1"/>
          </p:cNvCxnSpPr>
          <p:nvPr/>
        </p:nvCxnSpPr>
        <p:spPr>
          <a:xfrm>
            <a:off x="4180032" y="5461361"/>
            <a:ext cx="396931" cy="286674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A19F2F1-711E-55E5-3700-7028A178082C}"/>
              </a:ext>
            </a:extLst>
          </p:cNvPr>
          <p:cNvCxnSpPr>
            <a:cxnSpLocks/>
            <a:stCxn id="24" idx="3"/>
            <a:endCxn id="4" idx="1"/>
          </p:cNvCxnSpPr>
          <p:nvPr/>
        </p:nvCxnSpPr>
        <p:spPr>
          <a:xfrm flipV="1">
            <a:off x="4180031" y="5748035"/>
            <a:ext cx="396932" cy="43990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7FDD6F2-67F1-A2A3-0A6D-EF02476A54F7}"/>
              </a:ext>
            </a:extLst>
          </p:cNvPr>
          <p:cNvCxnSpPr>
            <a:cxnSpLocks/>
          </p:cNvCxnSpPr>
          <p:nvPr/>
        </p:nvCxnSpPr>
        <p:spPr>
          <a:xfrm>
            <a:off x="4192101" y="6358305"/>
            <a:ext cx="2440704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крывающая фигурная скобка 48">
            <a:extLst>
              <a:ext uri="{FF2B5EF4-FFF2-40B4-BE49-F238E27FC236}">
                <a16:creationId xmlns:a16="http://schemas.microsoft.com/office/drawing/2014/main" id="{A40F55B5-0A63-B190-F931-9507259C5108}"/>
              </a:ext>
            </a:extLst>
          </p:cNvPr>
          <p:cNvSpPr/>
          <p:nvPr/>
        </p:nvSpPr>
        <p:spPr>
          <a:xfrm>
            <a:off x="8625118" y="3730751"/>
            <a:ext cx="460461" cy="2804450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929FD9-D76A-4235-286A-D83E71D8CE0F}"/>
              </a:ext>
            </a:extLst>
          </p:cNvPr>
          <p:cNvSpPr txBox="1"/>
          <p:nvPr/>
        </p:nvSpPr>
        <p:spPr>
          <a:xfrm>
            <a:off x="4353329" y="2920487"/>
            <a:ext cx="3012407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lvl="0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отрываться от пола можно не больше чем на полтакта</a:t>
            </a:r>
          </a:p>
        </p:txBody>
      </p:sp>
    </p:spTree>
    <p:extLst>
      <p:ext uri="{BB962C8B-B14F-4D97-AF65-F5344CB8AC3E}">
        <p14:creationId xmlns:p14="http://schemas.microsoft.com/office/powerpoint/2010/main" val="253550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D94E1-889E-1EB4-BFDD-0DA8C288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3012F9-93C2-AE69-789E-A4AD24ED4C95}"/>
              </a:ext>
            </a:extLst>
          </p:cNvPr>
          <p:cNvSpPr txBox="1"/>
          <p:nvPr/>
        </p:nvSpPr>
        <p:spPr>
          <a:xfrm>
            <a:off x="3872115" y="141734"/>
            <a:ext cx="4447769" cy="51248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ГДЕ ОЦЕНИВАЕТСЯ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A39364-5CFA-9C4C-0D3E-8305A3E6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14959">
            <a:off x="5705831" y="1995115"/>
            <a:ext cx="1540250" cy="11681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60C2C0-0BCC-38DB-A509-674024D50E8F}"/>
              </a:ext>
            </a:extLst>
          </p:cNvPr>
          <p:cNvSpPr txBox="1"/>
          <p:nvPr/>
        </p:nvSpPr>
        <p:spPr>
          <a:xfrm>
            <a:off x="5083533" y="1037415"/>
            <a:ext cx="2630342" cy="91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Танцевальная фигура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34AA36B-F6DB-7A2A-D48A-4D6FF860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85753" flipV="1">
            <a:off x="9491402" y="2067035"/>
            <a:ext cx="1428067" cy="10830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5C5CD4-E3C6-726E-372B-E4EC78FFBA17}"/>
              </a:ext>
            </a:extLst>
          </p:cNvPr>
          <p:cNvSpPr txBox="1"/>
          <p:nvPr/>
        </p:nvSpPr>
        <p:spPr>
          <a:xfrm>
            <a:off x="9301561" y="1032446"/>
            <a:ext cx="2630342" cy="91306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CCA53F-6BFE-769C-F5B5-FEBD7F639AF2}"/>
              </a:ext>
            </a:extLst>
          </p:cNvPr>
          <p:cNvSpPr txBox="1"/>
          <p:nvPr/>
        </p:nvSpPr>
        <p:spPr>
          <a:xfrm>
            <a:off x="7016833" y="2928097"/>
            <a:ext cx="2752083" cy="926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Танцевальная фигура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6F2789-ACC4-41E4-635B-06F44ADC1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95" y="1824558"/>
            <a:ext cx="822593" cy="11835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3DF1CC1-811F-F6FA-CC07-E6C2EE0733B7}"/>
              </a:ext>
            </a:extLst>
          </p:cNvPr>
          <p:cNvSpPr txBox="1"/>
          <p:nvPr/>
        </p:nvSpPr>
        <p:spPr>
          <a:xfrm>
            <a:off x="1034587" y="1032446"/>
            <a:ext cx="2868098" cy="91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Акробатический элемент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17CDCC-243B-EB10-452E-46C5CE5A8EF8}"/>
              </a:ext>
            </a:extLst>
          </p:cNvPr>
          <p:cNvSpPr txBox="1"/>
          <p:nvPr/>
        </p:nvSpPr>
        <p:spPr>
          <a:xfrm>
            <a:off x="1034580" y="2928097"/>
            <a:ext cx="2868097" cy="92680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Акробатический элемент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8C56753-C52E-3E39-83F2-51E398C9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0" y="3990673"/>
            <a:ext cx="4909363" cy="251161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72478F9-9406-CF95-B189-DAFED5BE9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248" y="3990673"/>
            <a:ext cx="4539251" cy="2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2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0B542-A874-0B45-9413-73D70CC5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9F2A4F-C446-BF43-CFDD-9AB3DBA2487E}"/>
              </a:ext>
            </a:extLst>
          </p:cNvPr>
          <p:cNvSpPr txBox="1"/>
          <p:nvPr/>
        </p:nvSpPr>
        <p:spPr>
          <a:xfrm>
            <a:off x="777830" y="156268"/>
            <a:ext cx="3978975" cy="67265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«формейшн» девушки</a:t>
            </a:r>
            <a:endParaRPr lang="en-US" sz="1600" kern="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 микст»</a:t>
            </a:r>
            <a:r>
              <a:rPr lang="en-US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юниоры и юниорки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976A0-8ABC-B0EE-4FCA-8A5E5541D55C}"/>
              </a:ext>
            </a:extLst>
          </p:cNvPr>
          <p:cNvSpPr txBox="1"/>
          <p:nvPr/>
        </p:nvSpPr>
        <p:spPr>
          <a:xfrm>
            <a:off x="2605916" y="1171902"/>
            <a:ext cx="6376285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исполняемые самостоятельно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A5715-CB8C-659F-A5B5-60FDFE39FA73}"/>
              </a:ext>
            </a:extLst>
          </p:cNvPr>
          <p:cNvSpPr txBox="1"/>
          <p:nvPr/>
        </p:nvSpPr>
        <p:spPr>
          <a:xfrm>
            <a:off x="9970807" y="1171901"/>
            <a:ext cx="1845984" cy="1189009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сальто и безопорные перевороты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3D6DB-5F0E-8765-0650-F765C7DFDCB4}"/>
              </a:ext>
            </a:extLst>
          </p:cNvPr>
          <p:cNvSpPr txBox="1"/>
          <p:nvPr/>
        </p:nvSpPr>
        <p:spPr>
          <a:xfrm>
            <a:off x="2605916" y="1803110"/>
            <a:ext cx="6376285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перевороты на полу как самостоятельно, так и в контакте с партнером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DE69C-054E-77DF-29C2-C2E0E2FEE6F3}"/>
              </a:ext>
            </a:extLst>
          </p:cNvPr>
          <p:cNvSpPr txBox="1"/>
          <p:nvPr/>
        </p:nvSpPr>
        <p:spPr>
          <a:xfrm>
            <a:off x="4969669" y="341348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5934B-6FFD-1458-321E-18E2BC2D9521}"/>
              </a:ext>
            </a:extLst>
          </p:cNvPr>
          <p:cNvSpPr txBox="1"/>
          <p:nvPr/>
        </p:nvSpPr>
        <p:spPr>
          <a:xfrm>
            <a:off x="289666" y="1417668"/>
            <a:ext cx="2142954" cy="716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1AF415-7CD3-6112-96BF-B6782BB145CD}"/>
              </a:ext>
            </a:extLst>
          </p:cNvPr>
          <p:cNvSpPr txBox="1"/>
          <p:nvPr/>
        </p:nvSpPr>
        <p:spPr>
          <a:xfrm>
            <a:off x="278960" y="2920487"/>
            <a:ext cx="2153659" cy="3527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5E893-2966-6ADB-BCB1-4A7426EEF8BB}"/>
              </a:ext>
            </a:extLst>
          </p:cNvPr>
          <p:cNvSpPr txBox="1"/>
          <p:nvPr/>
        </p:nvSpPr>
        <p:spPr>
          <a:xfrm>
            <a:off x="2607400" y="2922637"/>
            <a:ext cx="1572632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47D850-8E99-2042-ADD9-245182A13A33}"/>
              </a:ext>
            </a:extLst>
          </p:cNvPr>
          <p:cNvSpPr txBox="1"/>
          <p:nvPr/>
        </p:nvSpPr>
        <p:spPr>
          <a:xfrm>
            <a:off x="2607396" y="3694370"/>
            <a:ext cx="1572635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716AFC-B169-0BE4-227D-83A54DA8BA3D}"/>
              </a:ext>
            </a:extLst>
          </p:cNvPr>
          <p:cNvSpPr txBox="1"/>
          <p:nvPr/>
        </p:nvSpPr>
        <p:spPr>
          <a:xfrm>
            <a:off x="2605916" y="4425286"/>
            <a:ext cx="1586185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244EB-FAF6-D783-07FF-B8AED9496B0C}"/>
              </a:ext>
            </a:extLst>
          </p:cNvPr>
          <p:cNvSpPr txBox="1"/>
          <p:nvPr/>
        </p:nvSpPr>
        <p:spPr>
          <a:xfrm>
            <a:off x="2593846" y="5172557"/>
            <a:ext cx="1586185" cy="57760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8B0ED7-1963-4378-E829-CC2699579807}"/>
              </a:ext>
            </a:extLst>
          </p:cNvPr>
          <p:cNvSpPr txBox="1"/>
          <p:nvPr/>
        </p:nvSpPr>
        <p:spPr>
          <a:xfrm>
            <a:off x="2607396" y="5927935"/>
            <a:ext cx="1572635" cy="5200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2E6C3-B576-9B99-48D4-904805BC9988}"/>
              </a:ext>
            </a:extLst>
          </p:cNvPr>
          <p:cNvSpPr txBox="1"/>
          <p:nvPr/>
        </p:nvSpPr>
        <p:spPr>
          <a:xfrm>
            <a:off x="9970807" y="337137"/>
            <a:ext cx="1845984" cy="47750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ED671-89D3-2818-2172-298E7167C4CF}"/>
              </a:ext>
            </a:extLst>
          </p:cNvPr>
          <p:cNvSpPr txBox="1"/>
          <p:nvPr/>
        </p:nvSpPr>
        <p:spPr>
          <a:xfrm>
            <a:off x="9970807" y="2920487"/>
            <a:ext cx="1845984" cy="3555136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разрыв контакта:</a:t>
            </a: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endParaRPr lang="ru-RU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АФ «низкие подъемы», «перевороты» и «высокие подъемы»</a:t>
            </a: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endParaRPr lang="ru-RU" sz="1400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АФ «опора» при наклоне от вертикального положения тела верхнего партнера более 45 градусов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A7AE4A0-879F-3D0D-40B2-3D8E0565227A}"/>
              </a:ext>
            </a:extLst>
          </p:cNvPr>
          <p:cNvSpPr/>
          <p:nvPr/>
        </p:nvSpPr>
        <p:spPr>
          <a:xfrm>
            <a:off x="116368" y="1031508"/>
            <a:ext cx="11909378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9EF2A40F-E912-74EB-3C64-0DCC0415AB95}"/>
              </a:ext>
            </a:extLst>
          </p:cNvPr>
          <p:cNvSpPr/>
          <p:nvPr/>
        </p:nvSpPr>
        <p:spPr>
          <a:xfrm>
            <a:off x="116366" y="2630581"/>
            <a:ext cx="11909379" cy="4107829"/>
          </a:xfrm>
          <a:prstGeom prst="frame">
            <a:avLst>
              <a:gd name="adj1" fmla="val 108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4013F-B209-66FC-BCBF-2783ADE08424}"/>
              </a:ext>
            </a:extLst>
          </p:cNvPr>
          <p:cNvSpPr txBox="1"/>
          <p:nvPr/>
        </p:nvSpPr>
        <p:spPr>
          <a:xfrm>
            <a:off x="4576963" y="5247116"/>
            <a:ext cx="1845541" cy="100183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бедра верхнего партнера не должны быть выше его же головы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CF716-DD2B-A8D6-9A7E-DD5170A52BC6}"/>
              </a:ext>
            </a:extLst>
          </p:cNvPr>
          <p:cNvSpPr txBox="1"/>
          <p:nvPr/>
        </p:nvSpPr>
        <p:spPr>
          <a:xfrm>
            <a:off x="7574691" y="2920487"/>
            <a:ext cx="2098603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3F6E1-8808-3C8F-8C1F-03DC77715E59}"/>
              </a:ext>
            </a:extLst>
          </p:cNvPr>
          <p:cNvSpPr txBox="1"/>
          <p:nvPr/>
        </p:nvSpPr>
        <p:spPr>
          <a:xfrm rot="16200000">
            <a:off x="8232795" y="4808455"/>
            <a:ext cx="2353523" cy="5274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не более 4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28F3F-A0AC-B69F-0871-91E4E33E83C4}"/>
              </a:ext>
            </a:extLst>
          </p:cNvPr>
          <p:cNvSpPr txBox="1"/>
          <p:nvPr/>
        </p:nvSpPr>
        <p:spPr>
          <a:xfrm>
            <a:off x="6632805" y="4425286"/>
            <a:ext cx="2007823" cy="205033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 краткосрочный разрыв контакта при отсутствия наклона от вертикального положения тела верхнего партнера более 45 градусов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E8CA302-D760-FB40-F48F-756F56812FB3}"/>
              </a:ext>
            </a:extLst>
          </p:cNvPr>
          <p:cNvCxnSpPr>
            <a:cxnSpLocks/>
            <a:stCxn id="23" idx="3"/>
            <a:endCxn id="4" idx="1"/>
          </p:cNvCxnSpPr>
          <p:nvPr/>
        </p:nvCxnSpPr>
        <p:spPr>
          <a:xfrm>
            <a:off x="4180031" y="5461361"/>
            <a:ext cx="396932" cy="286674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54EBD8A-5B9A-0E99-D13A-2968E447DB4E}"/>
              </a:ext>
            </a:extLst>
          </p:cNvPr>
          <p:cNvCxnSpPr>
            <a:cxnSpLocks/>
            <a:stCxn id="24" idx="3"/>
            <a:endCxn id="4" idx="1"/>
          </p:cNvCxnSpPr>
          <p:nvPr/>
        </p:nvCxnSpPr>
        <p:spPr>
          <a:xfrm flipV="1">
            <a:off x="4180031" y="5748035"/>
            <a:ext cx="396932" cy="43990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200E7B3-9852-7B1F-39DB-B15C32DF34F5}"/>
              </a:ext>
            </a:extLst>
          </p:cNvPr>
          <p:cNvCxnSpPr>
            <a:cxnSpLocks/>
          </p:cNvCxnSpPr>
          <p:nvPr/>
        </p:nvCxnSpPr>
        <p:spPr>
          <a:xfrm>
            <a:off x="4192101" y="6358305"/>
            <a:ext cx="2440704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крывающая фигурная скобка 48">
            <a:extLst>
              <a:ext uri="{FF2B5EF4-FFF2-40B4-BE49-F238E27FC236}">
                <a16:creationId xmlns:a16="http://schemas.microsoft.com/office/drawing/2014/main" id="{170A1B32-E4A3-5547-7EEB-D4DDF191FA78}"/>
              </a:ext>
            </a:extLst>
          </p:cNvPr>
          <p:cNvSpPr/>
          <p:nvPr/>
        </p:nvSpPr>
        <p:spPr>
          <a:xfrm>
            <a:off x="8625118" y="3730751"/>
            <a:ext cx="460461" cy="2804450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773A9C-4859-BAD2-3F1E-56C9802F75D6}"/>
              </a:ext>
            </a:extLst>
          </p:cNvPr>
          <p:cNvSpPr txBox="1"/>
          <p:nvPr/>
        </p:nvSpPr>
        <p:spPr>
          <a:xfrm>
            <a:off x="4353329" y="2920487"/>
            <a:ext cx="3012407" cy="56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lvl="0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отрываться от пола можно не больше чем на полтакта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118EC-EEC3-6B9D-A63F-902795C0EEFA}"/>
              </a:ext>
            </a:extLst>
          </p:cNvPr>
          <p:cNvSpPr txBox="1"/>
          <p:nvPr/>
        </p:nvSpPr>
        <p:spPr>
          <a:xfrm>
            <a:off x="116366" y="154674"/>
            <a:ext cx="661464" cy="67265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9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0A185-A0DE-F101-2D64-520561E7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179659-B547-F3EF-2F75-BFB5994452AF}"/>
              </a:ext>
            </a:extLst>
          </p:cNvPr>
          <p:cNvSpPr txBox="1"/>
          <p:nvPr/>
        </p:nvSpPr>
        <p:spPr>
          <a:xfrm>
            <a:off x="2700874" y="1565446"/>
            <a:ext cx="6764402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исполняемые самостоятельно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50873-AE47-A200-867B-0D6A7AE1B885}"/>
              </a:ext>
            </a:extLst>
          </p:cNvPr>
          <p:cNvSpPr txBox="1"/>
          <p:nvPr/>
        </p:nvSpPr>
        <p:spPr>
          <a:xfrm>
            <a:off x="9970806" y="1565445"/>
            <a:ext cx="1845984" cy="11890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сальто и безопорные перевороты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A5519-CAAF-B6F4-69B6-0F18C2CE4199}"/>
              </a:ext>
            </a:extLst>
          </p:cNvPr>
          <p:cNvSpPr txBox="1"/>
          <p:nvPr/>
        </p:nvSpPr>
        <p:spPr>
          <a:xfrm>
            <a:off x="2700874" y="2196654"/>
            <a:ext cx="6764402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перевороты на полу как самостоятельно, так и в контакте с партнером (рекомендуется исполнять не более двух)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C6E55-EB55-7632-E9FC-89178C65CFE2}"/>
              </a:ext>
            </a:extLst>
          </p:cNvPr>
          <p:cNvSpPr txBox="1"/>
          <p:nvPr/>
        </p:nvSpPr>
        <p:spPr>
          <a:xfrm>
            <a:off x="4273327" y="816058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2A433-889A-D219-2E66-2E6297681DFA}"/>
              </a:ext>
            </a:extLst>
          </p:cNvPr>
          <p:cNvSpPr txBox="1"/>
          <p:nvPr/>
        </p:nvSpPr>
        <p:spPr>
          <a:xfrm>
            <a:off x="289665" y="1565445"/>
            <a:ext cx="2182074" cy="11890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D3C11-0B52-8096-57E9-59D6510CF8A9}"/>
              </a:ext>
            </a:extLst>
          </p:cNvPr>
          <p:cNvSpPr txBox="1"/>
          <p:nvPr/>
        </p:nvSpPr>
        <p:spPr>
          <a:xfrm>
            <a:off x="278960" y="3277922"/>
            <a:ext cx="2192778" cy="3163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BB6E9D-67FB-2C37-B3A2-FEEFCBB62363}"/>
              </a:ext>
            </a:extLst>
          </p:cNvPr>
          <p:cNvSpPr txBox="1"/>
          <p:nvPr/>
        </p:nvSpPr>
        <p:spPr>
          <a:xfrm>
            <a:off x="2702240" y="3277922"/>
            <a:ext cx="1559018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AFDBBD-0C44-EFEA-B89C-49CCE69170F2}"/>
              </a:ext>
            </a:extLst>
          </p:cNvPr>
          <p:cNvSpPr txBox="1"/>
          <p:nvPr/>
        </p:nvSpPr>
        <p:spPr>
          <a:xfrm>
            <a:off x="2702238" y="4447166"/>
            <a:ext cx="1559020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51851-3F31-4DFE-BF3C-74AF1BD910D5}"/>
              </a:ext>
            </a:extLst>
          </p:cNvPr>
          <p:cNvSpPr txBox="1"/>
          <p:nvPr/>
        </p:nvSpPr>
        <p:spPr>
          <a:xfrm>
            <a:off x="2700874" y="5616411"/>
            <a:ext cx="1572453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A6F5B4-945E-30C5-1EA0-DD278C16355C}"/>
              </a:ext>
            </a:extLst>
          </p:cNvPr>
          <p:cNvSpPr txBox="1"/>
          <p:nvPr/>
        </p:nvSpPr>
        <p:spPr>
          <a:xfrm>
            <a:off x="9970806" y="851453"/>
            <a:ext cx="1845984" cy="477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3C9E20-01AE-0BAC-558B-BDFF6286874F}"/>
              </a:ext>
            </a:extLst>
          </p:cNvPr>
          <p:cNvSpPr txBox="1"/>
          <p:nvPr/>
        </p:nvSpPr>
        <p:spPr>
          <a:xfrm>
            <a:off x="9970807" y="3251203"/>
            <a:ext cx="1845984" cy="31835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тсутствие </a:t>
            </a: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крепкого хвата, хвата или скользящего хвата</a:t>
            </a:r>
            <a:r>
              <a:rPr lang="ru-RU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A96B4D5-201C-D69F-F9C0-AA5979FF8E4D}"/>
              </a:ext>
            </a:extLst>
          </p:cNvPr>
          <p:cNvSpPr/>
          <p:nvPr/>
        </p:nvSpPr>
        <p:spPr>
          <a:xfrm>
            <a:off x="116367" y="1425052"/>
            <a:ext cx="11909378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CB1A5AEE-70D5-754B-1BFF-BC51B28BD806}"/>
              </a:ext>
            </a:extLst>
          </p:cNvPr>
          <p:cNvSpPr/>
          <p:nvPr/>
        </p:nvSpPr>
        <p:spPr>
          <a:xfrm>
            <a:off x="116366" y="3002692"/>
            <a:ext cx="11909379" cy="3735718"/>
          </a:xfrm>
          <a:prstGeom prst="frame">
            <a:avLst>
              <a:gd name="adj1" fmla="val 108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3C75B-9147-8F09-785B-509435E0E82F}"/>
              </a:ext>
            </a:extLst>
          </p:cNvPr>
          <p:cNvSpPr txBox="1"/>
          <p:nvPr/>
        </p:nvSpPr>
        <p:spPr>
          <a:xfrm rot="16200000">
            <a:off x="3243961" y="4433389"/>
            <a:ext cx="3183533" cy="8317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исполняются с крепким хватом, хватом или скользящим хватом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21EE-9FF7-6C1F-4229-E29695E913B3}"/>
              </a:ext>
            </a:extLst>
          </p:cNvPr>
          <p:cNvSpPr txBox="1"/>
          <p:nvPr/>
        </p:nvSpPr>
        <p:spPr>
          <a:xfrm>
            <a:off x="7784223" y="3251203"/>
            <a:ext cx="1681053" cy="8450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BD838-AE68-081C-ADFD-593CC57403A0}"/>
              </a:ext>
            </a:extLst>
          </p:cNvPr>
          <p:cNvSpPr txBox="1"/>
          <p:nvPr/>
        </p:nvSpPr>
        <p:spPr>
          <a:xfrm>
            <a:off x="5914766" y="5142996"/>
            <a:ext cx="3550510" cy="5274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не более 2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" name="Закрывающая фигурная скобка 48">
            <a:extLst>
              <a:ext uri="{FF2B5EF4-FFF2-40B4-BE49-F238E27FC236}">
                <a16:creationId xmlns:a16="http://schemas.microsoft.com/office/drawing/2014/main" id="{345D7533-E094-0A68-8768-FCB6AE08D44E}"/>
              </a:ext>
            </a:extLst>
          </p:cNvPr>
          <p:cNvSpPr/>
          <p:nvPr/>
        </p:nvSpPr>
        <p:spPr>
          <a:xfrm>
            <a:off x="5410197" y="4357383"/>
            <a:ext cx="419127" cy="2098703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19A38E-F631-C900-C259-8DA2A8E78A9C}"/>
              </a:ext>
            </a:extLst>
          </p:cNvPr>
          <p:cNvSpPr txBox="1"/>
          <p:nvPr/>
        </p:nvSpPr>
        <p:spPr>
          <a:xfrm>
            <a:off x="5410197" y="3257515"/>
            <a:ext cx="2189207" cy="8450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lvl="0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отрываться от пола можно не больше чем на полтакта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37A16-48B9-4DD5-C099-8E5736879BB8}"/>
              </a:ext>
            </a:extLst>
          </p:cNvPr>
          <p:cNvSpPr txBox="1"/>
          <p:nvPr/>
        </p:nvSpPr>
        <p:spPr>
          <a:xfrm>
            <a:off x="116366" y="132844"/>
            <a:ext cx="3294099" cy="79439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 - микст»</a:t>
            </a:r>
          </a:p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юноши и девушки</a:t>
            </a:r>
          </a:p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УБ3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2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9E997-DB9A-54EA-E0E2-748B13F7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BBF2F5-C573-6166-14D6-1275D8090B11}"/>
              </a:ext>
            </a:extLst>
          </p:cNvPr>
          <p:cNvSpPr txBox="1"/>
          <p:nvPr/>
        </p:nvSpPr>
        <p:spPr>
          <a:xfrm>
            <a:off x="777830" y="154674"/>
            <a:ext cx="3495497" cy="67262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«формейшн» девочки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 вуги» юниоры и юниорки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CDA09-C379-E3A4-0184-B76F05E5C34F}"/>
              </a:ext>
            </a:extLst>
          </p:cNvPr>
          <p:cNvSpPr txBox="1"/>
          <p:nvPr/>
        </p:nvSpPr>
        <p:spPr>
          <a:xfrm>
            <a:off x="2779213" y="1171902"/>
            <a:ext cx="6202988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исполняемые самостоятельно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946E5-5896-E04D-814C-2C77AD617C5E}"/>
              </a:ext>
            </a:extLst>
          </p:cNvPr>
          <p:cNvSpPr txBox="1"/>
          <p:nvPr/>
        </p:nvSpPr>
        <p:spPr>
          <a:xfrm>
            <a:off x="9970807" y="1171901"/>
            <a:ext cx="1845984" cy="1189009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сальто и безопорные перевороты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C16FFC-86C4-D796-270D-72EEC37C8258}"/>
              </a:ext>
            </a:extLst>
          </p:cNvPr>
          <p:cNvSpPr txBox="1"/>
          <p:nvPr/>
        </p:nvSpPr>
        <p:spPr>
          <a:xfrm>
            <a:off x="2779213" y="1803110"/>
            <a:ext cx="6202988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перевороты на полу как самостоятельно, так и в контакте с партнером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91BA8-1666-B45C-24FC-800D84A2DC45}"/>
              </a:ext>
            </a:extLst>
          </p:cNvPr>
          <p:cNvSpPr txBox="1"/>
          <p:nvPr/>
        </p:nvSpPr>
        <p:spPr>
          <a:xfrm>
            <a:off x="4605916" y="439164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8D5FC-12B4-D5FB-84A8-5854595F7855}"/>
              </a:ext>
            </a:extLst>
          </p:cNvPr>
          <p:cNvSpPr txBox="1"/>
          <p:nvPr/>
        </p:nvSpPr>
        <p:spPr>
          <a:xfrm>
            <a:off x="289666" y="1171901"/>
            <a:ext cx="2205406" cy="11890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F7FCC-8332-8AD7-211B-742A5523D9AF}"/>
              </a:ext>
            </a:extLst>
          </p:cNvPr>
          <p:cNvSpPr txBox="1"/>
          <p:nvPr/>
        </p:nvSpPr>
        <p:spPr>
          <a:xfrm>
            <a:off x="278960" y="3070791"/>
            <a:ext cx="2216111" cy="31781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14447-3E9E-7430-6324-0FD81B458842}"/>
              </a:ext>
            </a:extLst>
          </p:cNvPr>
          <p:cNvSpPr txBox="1"/>
          <p:nvPr/>
        </p:nvSpPr>
        <p:spPr>
          <a:xfrm>
            <a:off x="2726724" y="3070791"/>
            <a:ext cx="1534533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D5F0D-1D0C-0AFA-F254-C9A8EC8A5F0A}"/>
              </a:ext>
            </a:extLst>
          </p:cNvPr>
          <p:cNvSpPr txBox="1"/>
          <p:nvPr/>
        </p:nvSpPr>
        <p:spPr>
          <a:xfrm>
            <a:off x="2726722" y="4240035"/>
            <a:ext cx="1534535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0CB8D-49FE-093C-D5AE-FD439639E51D}"/>
              </a:ext>
            </a:extLst>
          </p:cNvPr>
          <p:cNvSpPr txBox="1"/>
          <p:nvPr/>
        </p:nvSpPr>
        <p:spPr>
          <a:xfrm>
            <a:off x="2725570" y="5409280"/>
            <a:ext cx="1547757" cy="8246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8503D-4215-F16E-239C-AB6702094E0A}"/>
              </a:ext>
            </a:extLst>
          </p:cNvPr>
          <p:cNvSpPr txBox="1"/>
          <p:nvPr/>
        </p:nvSpPr>
        <p:spPr>
          <a:xfrm>
            <a:off x="9970807" y="436476"/>
            <a:ext cx="1845984" cy="477504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F4734-C286-9CA7-710C-C8750FE39820}"/>
              </a:ext>
            </a:extLst>
          </p:cNvPr>
          <p:cNvSpPr txBox="1"/>
          <p:nvPr/>
        </p:nvSpPr>
        <p:spPr>
          <a:xfrm>
            <a:off x="9970807" y="3044072"/>
            <a:ext cx="1845984" cy="3314233"/>
          </a:xfrm>
          <a:prstGeom prst="rect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тсутствие </a:t>
            </a:r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крепкого хвата, хвата или скользящего хвата</a:t>
            </a:r>
            <a:r>
              <a:rPr lang="ru-RU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34A5FBCA-B7F2-AC7C-6EE9-17A986536C44}"/>
              </a:ext>
            </a:extLst>
          </p:cNvPr>
          <p:cNvSpPr/>
          <p:nvPr/>
        </p:nvSpPr>
        <p:spPr>
          <a:xfrm>
            <a:off x="116368" y="1031508"/>
            <a:ext cx="11909378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F8395FA0-2A17-CFED-033F-04621165A979}"/>
              </a:ext>
            </a:extLst>
          </p:cNvPr>
          <p:cNvSpPr/>
          <p:nvPr/>
        </p:nvSpPr>
        <p:spPr>
          <a:xfrm>
            <a:off x="116366" y="2630581"/>
            <a:ext cx="11909379" cy="4107829"/>
          </a:xfrm>
          <a:prstGeom prst="frame">
            <a:avLst>
              <a:gd name="adj1" fmla="val 108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56939-FAB7-1CA8-A416-11D37BBABCA4}"/>
              </a:ext>
            </a:extLst>
          </p:cNvPr>
          <p:cNvSpPr txBox="1"/>
          <p:nvPr/>
        </p:nvSpPr>
        <p:spPr>
          <a:xfrm rot="16200000">
            <a:off x="3243961" y="4226258"/>
            <a:ext cx="3183533" cy="8317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исполняются с крепким хватом, хватом или скользящим хватом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6B02B-3B30-CB54-F231-760F20ED6E75}"/>
              </a:ext>
            </a:extLst>
          </p:cNvPr>
          <p:cNvSpPr txBox="1"/>
          <p:nvPr/>
        </p:nvSpPr>
        <p:spPr>
          <a:xfrm>
            <a:off x="7784223" y="3044072"/>
            <a:ext cx="1681053" cy="8450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C8B2B-0868-D317-02FC-9CD645A3C318}"/>
              </a:ext>
            </a:extLst>
          </p:cNvPr>
          <p:cNvSpPr txBox="1"/>
          <p:nvPr/>
        </p:nvSpPr>
        <p:spPr>
          <a:xfrm>
            <a:off x="6096000" y="4872001"/>
            <a:ext cx="3369276" cy="5274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не более 2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9" name="Закрывающая фигурная скобка 48">
            <a:extLst>
              <a:ext uri="{FF2B5EF4-FFF2-40B4-BE49-F238E27FC236}">
                <a16:creationId xmlns:a16="http://schemas.microsoft.com/office/drawing/2014/main" id="{C0E89C84-3269-0422-EFD4-73CF967A926B}"/>
              </a:ext>
            </a:extLst>
          </p:cNvPr>
          <p:cNvSpPr/>
          <p:nvPr/>
        </p:nvSpPr>
        <p:spPr>
          <a:xfrm>
            <a:off x="5482121" y="4022524"/>
            <a:ext cx="527475" cy="2226431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0B71EB-75C4-2282-C6B1-20784D4A864C}"/>
              </a:ext>
            </a:extLst>
          </p:cNvPr>
          <p:cNvSpPr txBox="1"/>
          <p:nvPr/>
        </p:nvSpPr>
        <p:spPr>
          <a:xfrm>
            <a:off x="5410197" y="3050384"/>
            <a:ext cx="2189207" cy="8450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lvl="0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отрываться от пола можно не больше чем на полтакта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03BF3-0040-3DAC-AE4F-FE7690EF89E4}"/>
              </a:ext>
            </a:extLst>
          </p:cNvPr>
          <p:cNvSpPr txBox="1"/>
          <p:nvPr/>
        </p:nvSpPr>
        <p:spPr>
          <a:xfrm>
            <a:off x="116366" y="154674"/>
            <a:ext cx="661464" cy="664178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14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860CA-5483-AC11-B3DF-C735FFEE8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7A147F-B0A6-0A0F-2BDA-B20774D0982F}"/>
              </a:ext>
            </a:extLst>
          </p:cNvPr>
          <p:cNvSpPr txBox="1"/>
          <p:nvPr/>
        </p:nvSpPr>
        <p:spPr>
          <a:xfrm>
            <a:off x="963828" y="119783"/>
            <a:ext cx="4344191" cy="79439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 класс - микст» мальчики и девочки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 вуги» юноши и девушки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54E50-47D9-1530-439E-44B59D590CA9}"/>
              </a:ext>
            </a:extLst>
          </p:cNvPr>
          <p:cNvSpPr txBox="1"/>
          <p:nvPr/>
        </p:nvSpPr>
        <p:spPr>
          <a:xfrm>
            <a:off x="3118481" y="2427775"/>
            <a:ext cx="5301877" cy="47750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D79CA-9E5E-0838-FBC2-92AF3CB2844A}"/>
              </a:ext>
            </a:extLst>
          </p:cNvPr>
          <p:cNvSpPr txBox="1"/>
          <p:nvPr/>
        </p:nvSpPr>
        <p:spPr>
          <a:xfrm>
            <a:off x="9458325" y="2427774"/>
            <a:ext cx="2383409" cy="11890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ТФ, имеющих фазы, при исполнении которых пола касаются только руки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131CA-1BB5-26AF-49E9-14B47F7EF7BE}"/>
              </a:ext>
            </a:extLst>
          </p:cNvPr>
          <p:cNvSpPr txBox="1"/>
          <p:nvPr/>
        </p:nvSpPr>
        <p:spPr>
          <a:xfrm>
            <a:off x="3118481" y="3058983"/>
            <a:ext cx="5301877" cy="55780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кувырки и перекаты на полу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D4045-363A-8FEF-0118-2A5BFDDB93DC}"/>
              </a:ext>
            </a:extLst>
          </p:cNvPr>
          <p:cNvSpPr txBox="1"/>
          <p:nvPr/>
        </p:nvSpPr>
        <p:spPr>
          <a:xfrm>
            <a:off x="4269977" y="1505486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3F6A4E-6D02-37B1-E26C-27ACF8CFEA74}"/>
              </a:ext>
            </a:extLst>
          </p:cNvPr>
          <p:cNvSpPr txBox="1"/>
          <p:nvPr/>
        </p:nvSpPr>
        <p:spPr>
          <a:xfrm>
            <a:off x="628933" y="2427774"/>
            <a:ext cx="2316251" cy="11890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925B7-C22F-4FAE-84C9-2ED9763FBBBD}"/>
              </a:ext>
            </a:extLst>
          </p:cNvPr>
          <p:cNvSpPr txBox="1"/>
          <p:nvPr/>
        </p:nvSpPr>
        <p:spPr>
          <a:xfrm>
            <a:off x="618228" y="4956094"/>
            <a:ext cx="2326956" cy="10309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70B02-309B-56F2-DAC1-7919F9748A01}"/>
              </a:ext>
            </a:extLst>
          </p:cNvPr>
          <p:cNvSpPr txBox="1"/>
          <p:nvPr/>
        </p:nvSpPr>
        <p:spPr>
          <a:xfrm>
            <a:off x="3172932" y="4956094"/>
            <a:ext cx="1120270" cy="10309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33BDF-5BD5-4B60-5BF9-AF4CF095AAC5}"/>
              </a:ext>
            </a:extLst>
          </p:cNvPr>
          <p:cNvSpPr txBox="1"/>
          <p:nvPr/>
        </p:nvSpPr>
        <p:spPr>
          <a:xfrm>
            <a:off x="9600104" y="1505486"/>
            <a:ext cx="1845984" cy="477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656027-F41F-44A5-F1B5-4B5C0B6041B5}"/>
              </a:ext>
            </a:extLst>
          </p:cNvPr>
          <p:cNvSpPr txBox="1"/>
          <p:nvPr/>
        </p:nvSpPr>
        <p:spPr>
          <a:xfrm>
            <a:off x="9458325" y="4956094"/>
            <a:ext cx="2359260" cy="1026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</a:t>
            </a: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крепкого хвата, хвата или скользящего хвата</a:t>
            </a:r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F5E71032-60A0-503B-354B-B9F96DBE839F}"/>
              </a:ext>
            </a:extLst>
          </p:cNvPr>
          <p:cNvSpPr/>
          <p:nvPr/>
        </p:nvSpPr>
        <p:spPr>
          <a:xfrm>
            <a:off x="350265" y="2199503"/>
            <a:ext cx="11700423" cy="1655921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96C9A346-07FC-130E-08A8-1F5909B61E6C}"/>
              </a:ext>
            </a:extLst>
          </p:cNvPr>
          <p:cNvSpPr/>
          <p:nvPr/>
        </p:nvSpPr>
        <p:spPr>
          <a:xfrm>
            <a:off x="350265" y="4658497"/>
            <a:ext cx="11700423" cy="1568043"/>
          </a:xfrm>
          <a:prstGeom prst="frame">
            <a:avLst>
              <a:gd name="adj1" fmla="val 27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34936-7D3B-06D7-4825-A605D65C30F1}"/>
              </a:ext>
            </a:extLst>
          </p:cNvPr>
          <p:cNvSpPr txBox="1"/>
          <p:nvPr/>
        </p:nvSpPr>
        <p:spPr>
          <a:xfrm>
            <a:off x="6846398" y="4951658"/>
            <a:ext cx="1573960" cy="10309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не более 2</a:t>
            </a:r>
            <a:endParaRPr lang="ru-RU" sz="14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579919-A3DA-F2CB-0426-3DE88A240C25}"/>
              </a:ext>
            </a:extLst>
          </p:cNvPr>
          <p:cNvSpPr txBox="1"/>
          <p:nvPr/>
        </p:nvSpPr>
        <p:spPr>
          <a:xfrm>
            <a:off x="4469644" y="4951658"/>
            <a:ext cx="2158984" cy="10309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lvl="0" fontAlgn="base">
              <a:lnSpc>
                <a:spcPct val="112000"/>
              </a:lnSpc>
              <a:spcAft>
                <a:spcPts val="50"/>
              </a:spcAft>
              <a:buClr>
                <a:srgbClr val="000000"/>
              </a:buClr>
              <a:buSzPts val="1400"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отрываться от пола можно не больше чем на полтакта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9299B-14DD-D115-C594-D54D7F176E57}"/>
              </a:ext>
            </a:extLst>
          </p:cNvPr>
          <p:cNvSpPr txBox="1"/>
          <p:nvPr/>
        </p:nvSpPr>
        <p:spPr>
          <a:xfrm>
            <a:off x="141312" y="119783"/>
            <a:ext cx="822516" cy="79439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УБ4</a:t>
            </a:r>
          </a:p>
        </p:txBody>
      </p:sp>
    </p:spTree>
    <p:extLst>
      <p:ext uri="{BB962C8B-B14F-4D97-AF65-F5344CB8AC3E}">
        <p14:creationId xmlns:p14="http://schemas.microsoft.com/office/powerpoint/2010/main" val="4274388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E834E-9716-C79E-C2DB-1BC9A8E4C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237B27-D47D-A209-E747-EF357BD8256D}"/>
              </a:ext>
            </a:extLst>
          </p:cNvPr>
          <p:cNvSpPr txBox="1"/>
          <p:nvPr/>
        </p:nvSpPr>
        <p:spPr>
          <a:xfrm>
            <a:off x="116366" y="119588"/>
            <a:ext cx="3294099" cy="794391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 - микст»</a:t>
            </a:r>
          </a:p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мальчики и девочки</a:t>
            </a:r>
          </a:p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УБ5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2ED47-8FD7-2C5D-BFD5-F008E1BFF197}"/>
              </a:ext>
            </a:extLst>
          </p:cNvPr>
          <p:cNvSpPr txBox="1"/>
          <p:nvPr/>
        </p:nvSpPr>
        <p:spPr>
          <a:xfrm>
            <a:off x="2894517" y="2337596"/>
            <a:ext cx="2316250" cy="19956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танцевальные фигуры, </a:t>
            </a:r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могут быть исполнены 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 (</a:t>
            </a:r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включая финальную позу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EA64B-C392-F89B-B468-95BA6DC7FB70}"/>
              </a:ext>
            </a:extLst>
          </p:cNvPr>
          <p:cNvSpPr txBox="1"/>
          <p:nvPr/>
        </p:nvSpPr>
        <p:spPr>
          <a:xfrm>
            <a:off x="5474425" y="1875239"/>
            <a:ext cx="6367310" cy="3302242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333375" indent="-285750">
              <a:buFont typeface="Wingdings" pitchFamily="2" charset="2"/>
              <a:buChar char="ü"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ТФ, которые НЕ могут быть исполнены спортсменом самостоятельно, включая финальную позу</a:t>
            </a:r>
          </a:p>
          <a:p>
            <a:pPr marL="333375" indent="-285750">
              <a:buFont typeface="Wingdings" pitchFamily="2" charset="2"/>
              <a:buChar char="ü"/>
            </a:pPr>
            <a:endParaRPr lang="ru-RU" sz="1400" kern="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3375" indent="-285750">
              <a:buFont typeface="Wingdings" pitchFamily="2" charset="2"/>
              <a:buChar char="ü"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Касание поля любой частью тела, кроме стоп (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(шпагаты, танцевальные фигуры с опорой на руки, колени и так далее), в том числе в финальной позе</a:t>
            </a:r>
          </a:p>
          <a:p>
            <a:pPr marL="333375" indent="-285750">
              <a:buFont typeface="Wingdings" pitchFamily="2" charset="2"/>
              <a:buChar char="ü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marR="41275" indent="-285750" algn="just">
              <a:lnSpc>
                <a:spcPct val="112000"/>
              </a:lnSpc>
              <a:spcAft>
                <a:spcPts val="50"/>
              </a:spcAft>
              <a:buFont typeface="Wingdings" pitchFamily="2" charset="2"/>
              <a:buChar char="ü"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 и кувырки на 180 градусов и более вокруг фронтальной и сагиттальной оси тела в контакте или без контакта с полом</a:t>
            </a:r>
          </a:p>
          <a:p>
            <a:pPr marL="382588" marR="41275" indent="-285750" algn="just">
              <a:lnSpc>
                <a:spcPct val="112000"/>
              </a:lnSpc>
              <a:spcAft>
                <a:spcPts val="50"/>
              </a:spcAft>
              <a:buFont typeface="Wingdings" pitchFamily="2" charset="2"/>
              <a:buChar char="ü"/>
            </a:pPr>
            <a:endParaRPr lang="ru-RU" sz="1400" kern="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2588" marR="41275" indent="-285750" algn="just">
              <a:lnSpc>
                <a:spcPct val="112000"/>
              </a:lnSpc>
              <a:spcAft>
                <a:spcPts val="50"/>
              </a:spcAft>
              <a:buFont typeface="Wingdings" pitchFamily="2" charset="2"/>
              <a:buChar char="ü"/>
            </a:pPr>
            <a:r>
              <a:rPr lang="ru-RU" sz="14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Исполнение вращений более чем на 540 градусов, а также более одного вращения на 360 градусов подряд (между вращениями должно быть не менее 1/2 такта)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48FC7-17AC-457A-64B9-44B777201CEE}"/>
              </a:ext>
            </a:extLst>
          </p:cNvPr>
          <p:cNvSpPr txBox="1"/>
          <p:nvPr/>
        </p:nvSpPr>
        <p:spPr>
          <a:xfrm>
            <a:off x="3030479" y="1093552"/>
            <a:ext cx="2044326" cy="477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AE1942-ABD6-2661-71F8-728B0DB9FF89}"/>
              </a:ext>
            </a:extLst>
          </p:cNvPr>
          <p:cNvSpPr txBox="1"/>
          <p:nvPr/>
        </p:nvSpPr>
        <p:spPr>
          <a:xfrm>
            <a:off x="314608" y="2337596"/>
            <a:ext cx="2316251" cy="19956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2FDF0-3516-699A-4780-CCA3E0741574}"/>
              </a:ext>
            </a:extLst>
          </p:cNvPr>
          <p:cNvSpPr txBox="1"/>
          <p:nvPr/>
        </p:nvSpPr>
        <p:spPr>
          <a:xfrm>
            <a:off x="303903" y="5546577"/>
            <a:ext cx="2326956" cy="8059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8E404-0727-FC19-AD6D-35792558C8BB}"/>
              </a:ext>
            </a:extLst>
          </p:cNvPr>
          <p:cNvSpPr txBox="1"/>
          <p:nvPr/>
        </p:nvSpPr>
        <p:spPr>
          <a:xfrm>
            <a:off x="7567597" y="1095702"/>
            <a:ext cx="1845984" cy="477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ЗАПРЕЩЕНО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94E91-5DA9-0D7F-FE4D-8C06AD67B42F}"/>
              </a:ext>
            </a:extLst>
          </p:cNvPr>
          <p:cNvSpPr txBox="1"/>
          <p:nvPr/>
        </p:nvSpPr>
        <p:spPr>
          <a:xfrm>
            <a:off x="5474425" y="5546577"/>
            <a:ext cx="6367309" cy="8059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любые АФ запрещены</a:t>
            </a: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0EA86144-03B0-6323-F5CD-B27618FE47A3}"/>
              </a:ext>
            </a:extLst>
          </p:cNvPr>
          <p:cNvSpPr/>
          <p:nvPr/>
        </p:nvSpPr>
        <p:spPr>
          <a:xfrm>
            <a:off x="141311" y="1680519"/>
            <a:ext cx="11909378" cy="3626565"/>
          </a:xfrm>
          <a:prstGeom prst="frame">
            <a:avLst>
              <a:gd name="adj1" fmla="val 122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E8EDDB29-138D-3E32-B9B1-171960A2B86E}"/>
              </a:ext>
            </a:extLst>
          </p:cNvPr>
          <p:cNvSpPr/>
          <p:nvPr/>
        </p:nvSpPr>
        <p:spPr>
          <a:xfrm>
            <a:off x="141311" y="5354955"/>
            <a:ext cx="11909378" cy="1237054"/>
          </a:xfrm>
          <a:prstGeom prst="frame">
            <a:avLst>
              <a:gd name="adj1" fmla="val 27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9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0BCCD-3D7C-93C4-287E-5890B7732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1A523DD-B9A9-2998-C3F8-D77D1C0325C2}"/>
              </a:ext>
            </a:extLst>
          </p:cNvPr>
          <p:cNvSpPr txBox="1"/>
          <p:nvPr/>
        </p:nvSpPr>
        <p:spPr>
          <a:xfrm>
            <a:off x="791074" y="1557337"/>
            <a:ext cx="2538911" cy="1057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0F7893-E75C-20E1-06B8-252AE80CEDD7}"/>
              </a:ext>
            </a:extLst>
          </p:cNvPr>
          <p:cNvSpPr txBox="1"/>
          <p:nvPr/>
        </p:nvSpPr>
        <p:spPr>
          <a:xfrm>
            <a:off x="780370" y="3383521"/>
            <a:ext cx="2538910" cy="2893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107D8-C6AB-B615-F49B-C4F9C70C838D}"/>
              </a:ext>
            </a:extLst>
          </p:cNvPr>
          <p:cNvSpPr txBox="1"/>
          <p:nvPr/>
        </p:nvSpPr>
        <p:spPr>
          <a:xfrm>
            <a:off x="4759216" y="3448219"/>
            <a:ext cx="2316250" cy="3797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полу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EFB029-C623-1452-BBAE-DD019788C19E}"/>
              </a:ext>
            </a:extLst>
          </p:cNvPr>
          <p:cNvSpPr txBox="1"/>
          <p:nvPr/>
        </p:nvSpPr>
        <p:spPr>
          <a:xfrm>
            <a:off x="4759218" y="4062897"/>
            <a:ext cx="2316252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6C4DF-1B87-951D-FE23-FB4256742AD5}"/>
              </a:ext>
            </a:extLst>
          </p:cNvPr>
          <p:cNvSpPr txBox="1"/>
          <p:nvPr/>
        </p:nvSpPr>
        <p:spPr>
          <a:xfrm>
            <a:off x="4759217" y="4640589"/>
            <a:ext cx="2316250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Перевороты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A1CA1-DD4D-2E43-74CA-DA0221BE84C3}"/>
              </a:ext>
            </a:extLst>
          </p:cNvPr>
          <p:cNvSpPr txBox="1"/>
          <p:nvPr/>
        </p:nvSpPr>
        <p:spPr>
          <a:xfrm>
            <a:off x="4759216" y="5212770"/>
            <a:ext cx="2316252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Высокие подъемы</a:t>
            </a:r>
            <a:endParaRPr lang="ru-RU" sz="1600" b="1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7E3A-3125-485C-3782-F41E024FEC0C}"/>
              </a:ext>
            </a:extLst>
          </p:cNvPr>
          <p:cNvSpPr txBox="1"/>
          <p:nvPr/>
        </p:nvSpPr>
        <p:spPr>
          <a:xfrm>
            <a:off x="4759217" y="5729572"/>
            <a:ext cx="2316250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4BC5D-FC27-42AE-97F3-D6FA6FE02378}"/>
              </a:ext>
            </a:extLst>
          </p:cNvPr>
          <p:cNvSpPr txBox="1"/>
          <p:nvPr/>
        </p:nvSpPr>
        <p:spPr>
          <a:xfrm>
            <a:off x="7805674" y="3454372"/>
            <a:ext cx="3411234" cy="3797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AD16B63A-F1F4-C5AF-E09A-230060B3DE27}"/>
              </a:ext>
            </a:extLst>
          </p:cNvPr>
          <p:cNvSpPr/>
          <p:nvPr/>
        </p:nvSpPr>
        <p:spPr>
          <a:xfrm>
            <a:off x="514351" y="1351764"/>
            <a:ext cx="11059872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791527E3-DA65-19CA-BADA-2D7188D3B9CB}"/>
              </a:ext>
            </a:extLst>
          </p:cNvPr>
          <p:cNvSpPr/>
          <p:nvPr/>
        </p:nvSpPr>
        <p:spPr>
          <a:xfrm>
            <a:off x="514350" y="3095030"/>
            <a:ext cx="11059873" cy="3540410"/>
          </a:xfrm>
          <a:prstGeom prst="frame">
            <a:avLst>
              <a:gd name="adj1" fmla="val 138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35B2A-537C-9B53-126A-6A30FED84172}"/>
              </a:ext>
            </a:extLst>
          </p:cNvPr>
          <p:cNvSpPr txBox="1"/>
          <p:nvPr/>
        </p:nvSpPr>
        <p:spPr>
          <a:xfrm>
            <a:off x="116366" y="119588"/>
            <a:ext cx="3776011" cy="856155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«буги вуги» мужчины и женщины</a:t>
            </a:r>
          </a:p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УБ0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A07E6-508D-C40A-6F76-85D596F3A9AF}"/>
              </a:ext>
            </a:extLst>
          </p:cNvPr>
          <p:cNvSpPr txBox="1"/>
          <p:nvPr/>
        </p:nvSpPr>
        <p:spPr>
          <a:xfrm>
            <a:off x="3625902" y="1557337"/>
            <a:ext cx="7591003" cy="105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ОГРАНИЧЕНИЙ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B5471-A3BC-86AC-B957-6D10766AD1C0}"/>
              </a:ext>
            </a:extLst>
          </p:cNvPr>
          <p:cNvSpPr txBox="1"/>
          <p:nvPr/>
        </p:nvSpPr>
        <p:spPr>
          <a:xfrm>
            <a:off x="7805673" y="4090750"/>
            <a:ext cx="3411233" cy="3797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219CE-800B-6D56-42E1-1B2C144A763F}"/>
              </a:ext>
            </a:extLst>
          </p:cNvPr>
          <p:cNvSpPr txBox="1"/>
          <p:nvPr/>
        </p:nvSpPr>
        <p:spPr>
          <a:xfrm>
            <a:off x="7805674" y="5703270"/>
            <a:ext cx="3411232" cy="4060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– без ограничений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55BE7-F593-047D-0FB6-7F506165CF68}"/>
              </a:ext>
            </a:extLst>
          </p:cNvPr>
          <p:cNvSpPr txBox="1"/>
          <p:nvPr/>
        </p:nvSpPr>
        <p:spPr>
          <a:xfrm>
            <a:off x="7805674" y="4838296"/>
            <a:ext cx="3411234" cy="4060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47625" marR="41275" algn="ctr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количество – </a:t>
            </a:r>
            <a:r>
              <a:rPr lang="ru-RU" sz="1600" b="1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3</a:t>
            </a:r>
            <a:endParaRPr lang="ru-RU" sz="16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Закрывающая фигурная скобка 8">
            <a:extLst>
              <a:ext uri="{FF2B5EF4-FFF2-40B4-BE49-F238E27FC236}">
                <a16:creationId xmlns:a16="http://schemas.microsoft.com/office/drawing/2014/main" id="{7320616A-CB90-7993-A0C0-FCD84CED33F6}"/>
              </a:ext>
            </a:extLst>
          </p:cNvPr>
          <p:cNvSpPr/>
          <p:nvPr/>
        </p:nvSpPr>
        <p:spPr>
          <a:xfrm>
            <a:off x="7129017" y="4595815"/>
            <a:ext cx="527475" cy="996708"/>
          </a:xfrm>
          <a:prstGeom prst="rightBrac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629A9-50C2-814A-E8E7-C502AE5BF73E}"/>
              </a:ext>
            </a:extLst>
          </p:cNvPr>
          <p:cNvSpPr txBox="1"/>
          <p:nvPr/>
        </p:nvSpPr>
        <p:spPr>
          <a:xfrm rot="16200000">
            <a:off x="2490374" y="4519051"/>
            <a:ext cx="2893886" cy="6228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ОГРАНИЧЕНИЙ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7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58806-C19A-7970-B4D0-928C96B8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631EAC-EADB-D003-B3BE-C22669CFA899}"/>
              </a:ext>
            </a:extLst>
          </p:cNvPr>
          <p:cNvSpPr txBox="1"/>
          <p:nvPr/>
        </p:nvSpPr>
        <p:spPr>
          <a:xfrm>
            <a:off x="1644275" y="2157412"/>
            <a:ext cx="2538911" cy="1100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59826-3F79-B1F3-0B22-45A0009C81D9}"/>
              </a:ext>
            </a:extLst>
          </p:cNvPr>
          <p:cNvSpPr txBox="1"/>
          <p:nvPr/>
        </p:nvSpPr>
        <p:spPr>
          <a:xfrm>
            <a:off x="1644276" y="3886199"/>
            <a:ext cx="2538910" cy="1100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Акробатические фигуры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CE6B498C-840A-5BA7-6DD7-A2F023D973BA}"/>
              </a:ext>
            </a:extLst>
          </p:cNvPr>
          <p:cNvSpPr/>
          <p:nvPr/>
        </p:nvSpPr>
        <p:spPr>
          <a:xfrm>
            <a:off x="1171576" y="1970357"/>
            <a:ext cx="9129326" cy="1481545"/>
          </a:xfrm>
          <a:prstGeom prst="frame">
            <a:avLst>
              <a:gd name="adj1" fmla="val 228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2084706F-A3FA-7EF6-C34B-02C27DB14A7D}"/>
              </a:ext>
            </a:extLst>
          </p:cNvPr>
          <p:cNvSpPr/>
          <p:nvPr/>
        </p:nvSpPr>
        <p:spPr>
          <a:xfrm>
            <a:off x="1171576" y="3621084"/>
            <a:ext cx="9129325" cy="1608141"/>
          </a:xfrm>
          <a:prstGeom prst="frame">
            <a:avLst>
              <a:gd name="adj1" fmla="val 138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6FCE7-FDD4-9440-5C6C-C87FC85FB5C3}"/>
              </a:ext>
            </a:extLst>
          </p:cNvPr>
          <p:cNvSpPr txBox="1"/>
          <p:nvPr/>
        </p:nvSpPr>
        <p:spPr>
          <a:xfrm>
            <a:off x="4765075" y="2157412"/>
            <a:ext cx="4868562" cy="1100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ОГРАНИЧЕНИЙ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7C565-42BD-4D29-564E-FEE2AAB7319D}"/>
              </a:ext>
            </a:extLst>
          </p:cNvPr>
          <p:cNvSpPr txBox="1"/>
          <p:nvPr/>
        </p:nvSpPr>
        <p:spPr>
          <a:xfrm>
            <a:off x="4765075" y="3886198"/>
            <a:ext cx="4868562" cy="1100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ОГРАНИЧЕНИЙ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64284-A974-C72E-B319-D3FE4B0271E4}"/>
              </a:ext>
            </a:extLst>
          </p:cNvPr>
          <p:cNvSpPr txBox="1"/>
          <p:nvPr/>
        </p:nvSpPr>
        <p:spPr>
          <a:xfrm>
            <a:off x="262824" y="226478"/>
            <a:ext cx="6438014" cy="5745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дисциплины, в которых акробатика заявляется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5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1877B-A83F-4C8B-E49C-C0B382D9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C3D790-9697-77C3-BA4C-E014E3996301}"/>
              </a:ext>
            </a:extLst>
          </p:cNvPr>
          <p:cNvSpPr txBox="1"/>
          <p:nvPr/>
        </p:nvSpPr>
        <p:spPr>
          <a:xfrm>
            <a:off x="2861503" y="2789170"/>
            <a:ext cx="2031772" cy="76104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Отборочный тур или Тур надежды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03F5C-FC15-100C-76B0-D4519299F11C}"/>
              </a:ext>
            </a:extLst>
          </p:cNvPr>
          <p:cNvSpPr txBox="1"/>
          <p:nvPr/>
        </p:nvSpPr>
        <p:spPr>
          <a:xfrm>
            <a:off x="5624001" y="6127839"/>
            <a:ext cx="1146092" cy="3827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пара</a:t>
            </a:r>
            <a:endParaRPr lang="ru-RU" sz="1600" dirty="0">
              <a:solidFill>
                <a:srgbClr val="002060"/>
              </a:solidFill>
              <a:highlight>
                <a:srgbClr val="FFD579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A5C39-3BF1-B081-47FC-3EFE512A86D0}"/>
              </a:ext>
            </a:extLst>
          </p:cNvPr>
          <p:cNvSpPr txBox="1"/>
          <p:nvPr/>
        </p:nvSpPr>
        <p:spPr>
          <a:xfrm>
            <a:off x="1013255" y="3741098"/>
            <a:ext cx="1117524" cy="74245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AA0A5-2D7F-1849-3AA3-8CBA5E4328C1}"/>
              </a:ext>
            </a:extLst>
          </p:cNvPr>
          <p:cNvSpPr txBox="1"/>
          <p:nvPr/>
        </p:nvSpPr>
        <p:spPr>
          <a:xfrm>
            <a:off x="2861504" y="6127840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9FE09-D1C8-224A-D4C1-C5D064DF79DC}"/>
              </a:ext>
            </a:extLst>
          </p:cNvPr>
          <p:cNvSpPr txBox="1"/>
          <p:nvPr/>
        </p:nvSpPr>
        <p:spPr>
          <a:xfrm>
            <a:off x="5384209" y="2399051"/>
            <a:ext cx="2721821" cy="4001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15 пар и более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27E7A-DF3E-B30B-AD7B-3CD7DA6C757E}"/>
              </a:ext>
            </a:extLst>
          </p:cNvPr>
          <p:cNvSpPr txBox="1"/>
          <p:nvPr/>
        </p:nvSpPr>
        <p:spPr>
          <a:xfrm>
            <a:off x="8757451" y="2027323"/>
            <a:ext cx="1146092" cy="267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пар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1F6FB-C71F-852B-6454-1DAB47EA24E0}"/>
              </a:ext>
            </a:extLst>
          </p:cNvPr>
          <p:cNvSpPr txBox="1"/>
          <p:nvPr/>
        </p:nvSpPr>
        <p:spPr>
          <a:xfrm>
            <a:off x="8757451" y="3426001"/>
            <a:ext cx="1146092" cy="376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0B44D-3058-50A6-70BA-C1412B33F5F1}"/>
              </a:ext>
            </a:extLst>
          </p:cNvPr>
          <p:cNvSpPr txBox="1"/>
          <p:nvPr/>
        </p:nvSpPr>
        <p:spPr>
          <a:xfrm>
            <a:off x="2861504" y="4432444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¼ финала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334B4-E6F6-3570-7DCA-6745B3315A64}"/>
              </a:ext>
            </a:extLst>
          </p:cNvPr>
          <p:cNvSpPr txBox="1"/>
          <p:nvPr/>
        </p:nvSpPr>
        <p:spPr>
          <a:xfrm>
            <a:off x="5624001" y="4205764"/>
            <a:ext cx="1146092" cy="3769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пары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99C77-9F3C-72DA-4DAF-C283035A77C9}"/>
              </a:ext>
            </a:extLst>
          </p:cNvPr>
          <p:cNvSpPr txBox="1"/>
          <p:nvPr/>
        </p:nvSpPr>
        <p:spPr>
          <a:xfrm>
            <a:off x="5610725" y="4733437"/>
            <a:ext cx="1146092" cy="3827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7FC50-6023-DA1C-47DD-E8A4A177536F}"/>
              </a:ext>
            </a:extLst>
          </p:cNvPr>
          <p:cNvSpPr txBox="1"/>
          <p:nvPr/>
        </p:nvSpPr>
        <p:spPr>
          <a:xfrm>
            <a:off x="5384209" y="3433847"/>
            <a:ext cx="2721821" cy="3769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менее 15 пар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7075D-336F-26A7-931B-FB512C259D2A}"/>
              </a:ext>
            </a:extLst>
          </p:cNvPr>
          <p:cNvSpPr txBox="1"/>
          <p:nvPr/>
        </p:nvSpPr>
        <p:spPr>
          <a:xfrm>
            <a:off x="8757451" y="2449501"/>
            <a:ext cx="1146092" cy="267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пары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58B666-F758-083E-B405-99690888A75D}"/>
              </a:ext>
            </a:extLst>
          </p:cNvPr>
          <p:cNvSpPr txBox="1"/>
          <p:nvPr/>
        </p:nvSpPr>
        <p:spPr>
          <a:xfrm>
            <a:off x="8757451" y="2871679"/>
            <a:ext cx="1146092" cy="26741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745823-E712-FD98-AB5D-E60FA58B263E}"/>
              </a:ext>
            </a:extLst>
          </p:cNvPr>
          <p:cNvSpPr txBox="1"/>
          <p:nvPr/>
        </p:nvSpPr>
        <p:spPr>
          <a:xfrm>
            <a:off x="5610725" y="5371170"/>
            <a:ext cx="1146092" cy="3827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пары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A76BA-E0F3-0E48-FE5C-EC9E175EE0B8}"/>
              </a:ext>
            </a:extLst>
          </p:cNvPr>
          <p:cNvSpPr txBox="1"/>
          <p:nvPr/>
        </p:nvSpPr>
        <p:spPr>
          <a:xfrm>
            <a:off x="2861504" y="5372575"/>
            <a:ext cx="2031772" cy="38275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½ финала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39" name="Соединительная линия уступом 38">
            <a:extLst>
              <a:ext uri="{FF2B5EF4-FFF2-40B4-BE49-F238E27FC236}">
                <a16:creationId xmlns:a16="http://schemas.microsoft.com/office/drawing/2014/main" id="{7A6702A2-6161-AECB-E965-8F534E60EFC0}"/>
              </a:ext>
            </a:extLst>
          </p:cNvPr>
          <p:cNvCxnSpPr>
            <a:stCxn id="11" idx="0"/>
            <a:endCxn id="6" idx="1"/>
          </p:cNvCxnSpPr>
          <p:nvPr/>
        </p:nvCxnSpPr>
        <p:spPr>
          <a:xfrm rot="5400000" flipH="1" flipV="1">
            <a:off x="1931057" y="2810652"/>
            <a:ext cx="571407" cy="12894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>
            <a:extLst>
              <a:ext uri="{FF2B5EF4-FFF2-40B4-BE49-F238E27FC236}">
                <a16:creationId xmlns:a16="http://schemas.microsoft.com/office/drawing/2014/main" id="{98FBD7DA-AF6D-5A96-973B-72B8C7BE6C02}"/>
              </a:ext>
            </a:extLst>
          </p:cNvPr>
          <p:cNvCxnSpPr>
            <a:stCxn id="11" idx="3"/>
            <a:endCxn id="19" idx="0"/>
          </p:cNvCxnSpPr>
          <p:nvPr/>
        </p:nvCxnSpPr>
        <p:spPr>
          <a:xfrm>
            <a:off x="2130779" y="4112326"/>
            <a:ext cx="1746611" cy="3201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>
            <a:extLst>
              <a:ext uri="{FF2B5EF4-FFF2-40B4-BE49-F238E27FC236}">
                <a16:creationId xmlns:a16="http://schemas.microsoft.com/office/drawing/2014/main" id="{D65FAAF9-B1C4-A374-F3D6-723944FD10D7}"/>
              </a:ext>
            </a:extLst>
          </p:cNvPr>
          <p:cNvCxnSpPr>
            <a:stCxn id="11" idx="2"/>
            <a:endCxn id="27" idx="1"/>
          </p:cNvCxnSpPr>
          <p:nvPr/>
        </p:nvCxnSpPr>
        <p:spPr>
          <a:xfrm rot="16200000" flipH="1">
            <a:off x="1676559" y="4379010"/>
            <a:ext cx="1080402" cy="12894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>
            <a:extLst>
              <a:ext uri="{FF2B5EF4-FFF2-40B4-BE49-F238E27FC236}">
                <a16:creationId xmlns:a16="http://schemas.microsoft.com/office/drawing/2014/main" id="{9E1A7BA7-36A0-3907-46DC-E7D27058B61A}"/>
              </a:ext>
            </a:extLst>
          </p:cNvPr>
          <p:cNvCxnSpPr>
            <a:stCxn id="11" idx="1"/>
            <a:endCxn id="14" idx="1"/>
          </p:cNvCxnSpPr>
          <p:nvPr/>
        </p:nvCxnSpPr>
        <p:spPr>
          <a:xfrm rot="10800000" flipH="1" flipV="1">
            <a:off x="1013254" y="4112326"/>
            <a:ext cx="1848249" cy="2206894"/>
          </a:xfrm>
          <a:prstGeom prst="bentConnector3">
            <a:avLst>
              <a:gd name="adj1" fmla="val -123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E86E126-45E7-E42F-F43A-2253EF464EE2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4893276" y="4394244"/>
            <a:ext cx="730725" cy="22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5D25BBC-3A97-9C68-1BEF-720C2385EB5A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4893276" y="4623824"/>
            <a:ext cx="717449" cy="30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4184276-2947-CE67-E14F-35AEF867DC16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V="1">
            <a:off x="4893276" y="5562549"/>
            <a:ext cx="717449" cy="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9BF40B94-96C2-E4F5-E21E-832B5C983A12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4893276" y="6319219"/>
            <a:ext cx="730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6D20F6EA-B240-0DC7-E3F6-9DCFBC20FCA8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4893275" y="2599106"/>
            <a:ext cx="490934" cy="57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996DF9E4-07E4-219F-331D-B79A809976AC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4893275" y="3169691"/>
            <a:ext cx="490934" cy="45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BE0330E9-C24D-A97C-CFC8-C78A441AB803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8106030" y="2161033"/>
            <a:ext cx="651421" cy="43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7407E172-E4EE-0E49-4575-45F2D1B54297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8106030" y="2583211"/>
            <a:ext cx="651421" cy="1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C367F795-91D4-6322-A7D6-47356AB4DAD8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8106030" y="2599106"/>
            <a:ext cx="651421" cy="40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98BFF83-B4C5-DD5A-805F-C151A44EA8C3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8106030" y="3614480"/>
            <a:ext cx="651421" cy="7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7AECC0-EA75-58BA-E63D-2972DBDC1CB9}"/>
              </a:ext>
            </a:extLst>
          </p:cNvPr>
          <p:cNvSpPr txBox="1"/>
          <p:nvPr/>
        </p:nvSpPr>
        <p:spPr>
          <a:xfrm>
            <a:off x="148022" y="137251"/>
            <a:ext cx="7655635" cy="5685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типов Акробатических фигур (АФ)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58086-6997-60EE-B2F2-7C4DBF450186}"/>
              </a:ext>
            </a:extLst>
          </p:cNvPr>
          <p:cNvSpPr txBox="1"/>
          <p:nvPr/>
        </p:nvSpPr>
        <p:spPr>
          <a:xfrm>
            <a:off x="7537699" y="741477"/>
            <a:ext cx="4494442" cy="434624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 - микст» юниоры и юниорки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6E225-FD28-31FC-1264-D3E4EF57CF09}"/>
              </a:ext>
            </a:extLst>
          </p:cNvPr>
          <p:cNvSpPr txBox="1"/>
          <p:nvPr/>
        </p:nvSpPr>
        <p:spPr>
          <a:xfrm>
            <a:off x="463861" y="846803"/>
            <a:ext cx="5632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финале, а также в турах, в которых 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предусмотрено выступление двух пар в заходе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должны быть исполнены акробатические фигуры </a:t>
            </a:r>
            <a:r>
              <a:rPr lang="ru-RU" sz="1400" b="1" u="sng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 разных типов.</a:t>
            </a:r>
          </a:p>
          <a:p>
            <a:pPr>
              <a:buNone/>
            </a:pPr>
            <a:endParaRPr lang="ru-RU" sz="1400" b="1" u="sng" kern="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наличия трех разных типов акробатических фигур осуществляется техническими судьями.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461131-2C32-7A74-DB4A-879C651A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2" y="958789"/>
            <a:ext cx="315838" cy="3084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EF27FF-82C0-1CD2-0243-8569928D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2" y="1718920"/>
            <a:ext cx="315838" cy="3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1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B0203-DEAF-AB19-F193-8E4114C774C5}"/>
              </a:ext>
            </a:extLst>
          </p:cNvPr>
          <p:cNvSpPr txBox="1"/>
          <p:nvPr/>
        </p:nvSpPr>
        <p:spPr>
          <a:xfrm>
            <a:off x="148022" y="137251"/>
            <a:ext cx="7655635" cy="5685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танцевальные фигуры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F03DA-4ACD-31EC-BCE4-83EAE5D34BBF}"/>
              </a:ext>
            </a:extLst>
          </p:cNvPr>
          <p:cNvSpPr txBox="1"/>
          <p:nvPr/>
        </p:nvSpPr>
        <p:spPr>
          <a:xfrm>
            <a:off x="7537699" y="741477"/>
            <a:ext cx="4494442" cy="434624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класс - микст» мальчики и девочки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6F368-53FF-9C9B-CFEF-9F58661DDAD2}"/>
              </a:ext>
            </a:extLst>
          </p:cNvPr>
          <p:cNvSpPr txBox="1"/>
          <p:nvPr/>
        </p:nvSpPr>
        <p:spPr>
          <a:xfrm>
            <a:off x="921876" y="958789"/>
            <a:ext cx="6539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спортивной дисциплине «В класс - микст» мальчики и девочки оцениваются только следующие базовые танцевальные фигуры: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11A02-62E3-8766-F274-C33F2029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3" y="938649"/>
            <a:ext cx="706223" cy="713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E1D66-ED1D-4777-4735-F2CDB3E2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71" y="1885133"/>
            <a:ext cx="3399081" cy="23583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C78809-7A88-CF86-A289-0034D35B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83" y="1885133"/>
            <a:ext cx="3402652" cy="47766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8CDCA4-3CA9-33BF-24AD-5445C5B95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867" y="1885133"/>
            <a:ext cx="3399082" cy="1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5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57C74-589A-7C9E-D8CD-D973B9CA653B}"/>
              </a:ext>
            </a:extLst>
          </p:cNvPr>
          <p:cNvSpPr txBox="1"/>
          <p:nvPr/>
        </p:nvSpPr>
        <p:spPr>
          <a:xfrm>
            <a:off x="2112746" y="421457"/>
            <a:ext cx="7655635" cy="568571"/>
          </a:xfrm>
          <a:prstGeom prst="rect">
            <a:avLst/>
          </a:prstGeom>
          <a:solidFill>
            <a:srgbClr val="9416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ошибки при исполнении элементов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DDD93-F072-A343-8BE8-2FC74940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2015400"/>
            <a:ext cx="11394997" cy="2827199"/>
          </a:xfrm>
          <a:prstGeom prst="rect">
            <a:avLst/>
          </a:prstGeom>
        </p:spPr>
      </p:pic>
      <p:sp>
        <p:nvSpPr>
          <p:cNvPr id="6" name="Рамка 5">
            <a:extLst>
              <a:ext uri="{FF2B5EF4-FFF2-40B4-BE49-F238E27FC236}">
                <a16:creationId xmlns:a16="http://schemas.microsoft.com/office/drawing/2014/main" id="{2AD91E29-FC10-FBA0-2040-05D471A99F02}"/>
              </a:ext>
            </a:extLst>
          </p:cNvPr>
          <p:cNvSpPr/>
          <p:nvPr/>
        </p:nvSpPr>
        <p:spPr>
          <a:xfrm>
            <a:off x="370703" y="3750275"/>
            <a:ext cx="11296142" cy="451023"/>
          </a:xfrm>
          <a:prstGeom prst="frame">
            <a:avLst>
              <a:gd name="adj1" fmla="val 933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666898-73E6-7974-333E-FF53B0A6BCFF}"/>
              </a:ext>
            </a:extLst>
          </p:cNvPr>
          <p:cNvCxnSpPr>
            <a:cxnSpLocks/>
          </p:cNvCxnSpPr>
          <p:nvPr/>
        </p:nvCxnSpPr>
        <p:spPr>
          <a:xfrm>
            <a:off x="7364627" y="4473146"/>
            <a:ext cx="171758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964F97E-ECE3-F5F2-9FEF-282EF9BCAD64}"/>
              </a:ext>
            </a:extLst>
          </p:cNvPr>
          <p:cNvCxnSpPr>
            <a:cxnSpLocks/>
          </p:cNvCxnSpPr>
          <p:nvPr/>
        </p:nvCxnSpPr>
        <p:spPr>
          <a:xfrm>
            <a:off x="525155" y="4831916"/>
            <a:ext cx="1531978" cy="1068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68892F-54C2-AF62-2E8D-6695994E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13" y="421457"/>
            <a:ext cx="587112" cy="5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BB4A-53B8-4A29-3F41-39130007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01FBA7-F37E-B272-5498-46E51D2B6880}"/>
              </a:ext>
            </a:extLst>
          </p:cNvPr>
          <p:cNvSpPr txBox="1"/>
          <p:nvPr/>
        </p:nvSpPr>
        <p:spPr>
          <a:xfrm>
            <a:off x="3974305" y="208174"/>
            <a:ext cx="3922114" cy="51248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ОЦЕНИВАЕТСЯ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D65097-232A-337C-61C5-DFBBD8C2172A}"/>
              </a:ext>
            </a:extLst>
          </p:cNvPr>
          <p:cNvSpPr txBox="1"/>
          <p:nvPr/>
        </p:nvSpPr>
        <p:spPr>
          <a:xfrm>
            <a:off x="7561943" y="962174"/>
            <a:ext cx="2322287" cy="913063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Акробатическая фигура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E683BE-E9ED-3B18-2A91-CAD21C4FFBB8}"/>
              </a:ext>
            </a:extLst>
          </p:cNvPr>
          <p:cNvSpPr txBox="1"/>
          <p:nvPr/>
        </p:nvSpPr>
        <p:spPr>
          <a:xfrm>
            <a:off x="2438988" y="962174"/>
            <a:ext cx="2437812" cy="91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3600" kern="1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Акробатический элемент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E7AD09-9499-4BC7-2207-CD84CF43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86374" y="860165"/>
            <a:ext cx="912240" cy="1032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F5C14D-D0F7-9A63-BA77-02757928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83" y="781741"/>
            <a:ext cx="1332982" cy="11348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F21CC19B-FC43-7C7E-3B04-C2587F6EE784}"/>
                  </a:ext>
                </a:extLst>
              </p14:cNvPr>
              <p14:cNvContentPartPr/>
              <p14:nvPr/>
            </p14:nvContentPartPr>
            <p14:xfrm>
              <a:off x="9803526" y="-355562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21CC19B-FC43-7C7E-3B04-C2587F6EE7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5886" y="-37356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D01CB1-13C4-3A1B-764E-EBBE81F07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27" y="2330234"/>
            <a:ext cx="11735881" cy="1935969"/>
          </a:xfrm>
          <a:prstGeom prst="rect">
            <a:avLst/>
          </a:prstGeom>
        </p:spPr>
      </p:pic>
      <p:sp>
        <p:nvSpPr>
          <p:cNvPr id="19" name="Рамка 18">
            <a:extLst>
              <a:ext uri="{FF2B5EF4-FFF2-40B4-BE49-F238E27FC236}">
                <a16:creationId xmlns:a16="http://schemas.microsoft.com/office/drawing/2014/main" id="{27866FF1-AA7B-EB55-6721-77CF27DBAEE2}"/>
              </a:ext>
            </a:extLst>
          </p:cNvPr>
          <p:cNvSpPr/>
          <p:nvPr/>
        </p:nvSpPr>
        <p:spPr>
          <a:xfrm>
            <a:off x="220191" y="2288893"/>
            <a:ext cx="11751618" cy="1977309"/>
          </a:xfrm>
          <a:prstGeom prst="frame">
            <a:avLst>
              <a:gd name="adj1" fmla="val 290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BD63DE1-4F1D-B54B-73D4-1A0A196F8D30}"/>
              </a:ext>
            </a:extLst>
          </p:cNvPr>
          <p:cNvCxnSpPr/>
          <p:nvPr/>
        </p:nvCxnSpPr>
        <p:spPr>
          <a:xfrm>
            <a:off x="374754" y="2428407"/>
            <a:ext cx="11362544" cy="1528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BE09AFF-FE00-2E69-1B2F-AD01C34F7CE6}"/>
              </a:ext>
            </a:extLst>
          </p:cNvPr>
          <p:cNvCxnSpPr>
            <a:cxnSpLocks/>
          </p:cNvCxnSpPr>
          <p:nvPr/>
        </p:nvCxnSpPr>
        <p:spPr>
          <a:xfrm flipV="1">
            <a:off x="454702" y="2428407"/>
            <a:ext cx="11362544" cy="1394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C10298-5B32-C39C-AFF2-FEE4645B6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26" y="4638518"/>
            <a:ext cx="11735880" cy="1898229"/>
          </a:xfrm>
          <a:prstGeom prst="rect">
            <a:avLst/>
          </a:prstGeom>
        </p:spPr>
      </p:pic>
      <p:sp>
        <p:nvSpPr>
          <p:cNvPr id="24" name="Рамка 23">
            <a:extLst>
              <a:ext uri="{FF2B5EF4-FFF2-40B4-BE49-F238E27FC236}">
                <a16:creationId xmlns:a16="http://schemas.microsoft.com/office/drawing/2014/main" id="{D3DD40DA-28F6-C62E-AE80-1AE49F1C10FC}"/>
              </a:ext>
            </a:extLst>
          </p:cNvPr>
          <p:cNvSpPr/>
          <p:nvPr/>
        </p:nvSpPr>
        <p:spPr>
          <a:xfrm>
            <a:off x="180217" y="4598977"/>
            <a:ext cx="11751618" cy="1977309"/>
          </a:xfrm>
          <a:prstGeom prst="frame">
            <a:avLst>
              <a:gd name="adj1" fmla="val 2908"/>
            </a:avLst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D92CD0-9915-51E0-4A9D-59EF5B226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355" y="4858623"/>
            <a:ext cx="750139" cy="729008"/>
          </a:xfrm>
          <a:prstGeom prst="rect">
            <a:avLst/>
          </a:prstGeom>
          <a:ln w="25400">
            <a:solidFill>
              <a:srgbClr val="0432FF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A8AA0F-6D6A-8E13-47B2-4E284F9A6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362" y="5700570"/>
            <a:ext cx="750139" cy="729008"/>
          </a:xfrm>
          <a:prstGeom prst="rect">
            <a:avLst/>
          </a:prstGeom>
          <a:ln w="2540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2800253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1BA77-6AD3-F45C-BB87-1D74C858E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0A1256-89E0-6067-590F-65358EF8C9A6}"/>
              </a:ext>
            </a:extLst>
          </p:cNvPr>
          <p:cNvSpPr txBox="1"/>
          <p:nvPr/>
        </p:nvSpPr>
        <p:spPr>
          <a:xfrm>
            <a:off x="6686164" y="1328858"/>
            <a:ext cx="509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Выставляется </a:t>
            </a:r>
            <a:r>
              <a:rPr lang="ru-RU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усредненная сбавка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все исполненные элементы в соответствии с таблицей № 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9D4A7-7863-CAE5-7009-B42BAC57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7772400" cy="3082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4EFA8C-B317-7F07-5ADF-94844422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9" y="732231"/>
            <a:ext cx="5659481" cy="3382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4558E-17C3-54B5-7CC4-61464A83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330888"/>
            <a:ext cx="590165" cy="667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3E7AB-5F43-2261-B2A6-236909E75604}"/>
              </a:ext>
            </a:extLst>
          </p:cNvPr>
          <p:cNvSpPr txBox="1"/>
          <p:nvPr/>
        </p:nvSpPr>
        <p:spPr>
          <a:xfrm>
            <a:off x="3035064" y="131262"/>
            <a:ext cx="6197278" cy="431159"/>
          </a:xfrm>
          <a:prstGeom prst="rect">
            <a:avLst/>
          </a:prstGeom>
          <a:solidFill>
            <a:srgbClr val="9416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способ судейства акробатики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68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2D34A2-50E8-2E61-7726-C7055F5F1F2F}"/>
              </a:ext>
            </a:extLst>
          </p:cNvPr>
          <p:cNvSpPr txBox="1"/>
          <p:nvPr/>
        </p:nvSpPr>
        <p:spPr>
          <a:xfrm>
            <a:off x="2074109" y="189637"/>
            <a:ext cx="7655635" cy="568571"/>
          </a:xfrm>
          <a:prstGeom prst="rect">
            <a:avLst/>
          </a:prstGeom>
          <a:solidFill>
            <a:srgbClr val="9416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Сбавки при исполнении элементов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067F3-730A-DC2E-983E-490520F9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09" y="2350716"/>
            <a:ext cx="7581900" cy="698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C5F512-0B5F-C9EE-C227-B7FB5065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09" y="874512"/>
            <a:ext cx="7607300" cy="1193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EB7701-A7FF-E4B9-E65A-037C45E1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461" y="3331620"/>
            <a:ext cx="7640283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7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5D68D-A229-0B8D-3186-D78E972A6294}"/>
              </a:ext>
            </a:extLst>
          </p:cNvPr>
          <p:cNvSpPr txBox="1"/>
          <p:nvPr/>
        </p:nvSpPr>
        <p:spPr>
          <a:xfrm>
            <a:off x="3400022" y="202516"/>
            <a:ext cx="5003198" cy="568571"/>
          </a:xfrm>
          <a:prstGeom prst="rect">
            <a:avLst/>
          </a:prstGeom>
          <a:solidFill>
            <a:srgbClr val="9416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Сбавки за основной ход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5062B9-D414-754B-B367-EDF75686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21" y="2254779"/>
            <a:ext cx="7772400" cy="4842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526F4-BEAA-B898-0F97-A3AA150A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21" y="2902782"/>
            <a:ext cx="7670800" cy="373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EB508-8FE9-C38C-842F-B9571701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421" y="1481474"/>
            <a:ext cx="7670800" cy="609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5F0B69-5662-1EDF-01F0-53606037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421" y="3429000"/>
            <a:ext cx="7772400" cy="5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5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0185-7982-EB84-A947-BE6E4615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D243D3-3990-86CC-8189-24CF5A3D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63" y="1247975"/>
            <a:ext cx="8441028" cy="5121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037F6-F015-CCA9-A414-99089F309565}"/>
              </a:ext>
            </a:extLst>
          </p:cNvPr>
          <p:cNvSpPr txBox="1"/>
          <p:nvPr/>
        </p:nvSpPr>
        <p:spPr>
          <a:xfrm>
            <a:off x="2074109" y="189637"/>
            <a:ext cx="7655635" cy="118712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компонентов и максимальное количество баллов по каждому компоненту в спортивной дисциплине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 - микст» мужчины и женщины</a:t>
            </a: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0BE333B6-AA4F-209C-D367-530121DEB45C}"/>
              </a:ext>
            </a:extLst>
          </p:cNvPr>
          <p:cNvSpPr/>
          <p:nvPr/>
        </p:nvSpPr>
        <p:spPr>
          <a:xfrm>
            <a:off x="3992451" y="5628068"/>
            <a:ext cx="4159876" cy="741831"/>
          </a:xfrm>
          <a:prstGeom prst="frame">
            <a:avLst>
              <a:gd name="adj1" fmla="val 38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47E1-7688-1A99-C427-4E372606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68575-3F94-E88A-A94A-D3512A55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96" y="1449340"/>
            <a:ext cx="9022903" cy="483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AD44B-845E-FBD2-6199-1EC3B8FFFCE5}"/>
              </a:ext>
            </a:extLst>
          </p:cNvPr>
          <p:cNvSpPr txBox="1"/>
          <p:nvPr/>
        </p:nvSpPr>
        <p:spPr>
          <a:xfrm>
            <a:off x="1356575" y="163879"/>
            <a:ext cx="9478850" cy="118712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компонентов и максимальное количество баллов по каждому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компоненту в спортивных дисциплинах «формейшн - микст» юниоры и юниорки, «формейшн» женщины, «формейшн» девушки,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«формейшн» девочки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59CFE47F-D48E-7F85-E934-BC44D0B97354}"/>
              </a:ext>
            </a:extLst>
          </p:cNvPr>
          <p:cNvSpPr/>
          <p:nvPr/>
        </p:nvSpPr>
        <p:spPr>
          <a:xfrm>
            <a:off x="3777802" y="5306096"/>
            <a:ext cx="4636395" cy="824248"/>
          </a:xfrm>
          <a:prstGeom prst="frame">
            <a:avLst>
              <a:gd name="adj1" fmla="val 38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28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D575D-F310-85F6-96BB-E382E359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62CEB0-8850-BA5D-6FDE-CE526D1C7CBF}"/>
              </a:ext>
            </a:extLst>
          </p:cNvPr>
          <p:cNvSpPr txBox="1"/>
          <p:nvPr/>
        </p:nvSpPr>
        <p:spPr>
          <a:xfrm>
            <a:off x="7496432" y="0"/>
            <a:ext cx="4695568" cy="378365"/>
          </a:xfrm>
          <a:prstGeom prst="rect">
            <a:avLst/>
          </a:prstGeom>
          <a:solidFill>
            <a:srgbClr val="941651"/>
          </a:solidFill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«Ограничение в фигурах»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812EB-076C-4C37-EB7E-A6849E60C327}"/>
              </a:ext>
            </a:extLst>
          </p:cNvPr>
          <p:cNvSpPr txBox="1"/>
          <p:nvPr/>
        </p:nvSpPr>
        <p:spPr>
          <a:xfrm rot="16200000">
            <a:off x="-2077235" y="3901710"/>
            <a:ext cx="5048772" cy="489671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в одном туре нескольких разных нарушений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F1779-6F8F-C16B-7CB5-D51411FCE489}"/>
              </a:ext>
            </a:extLst>
          </p:cNvPr>
          <p:cNvSpPr txBox="1"/>
          <p:nvPr/>
        </p:nvSpPr>
        <p:spPr>
          <a:xfrm>
            <a:off x="956760" y="703845"/>
            <a:ext cx="6444922" cy="3140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Невыполнение специальных требований к минимальному количеству ТФ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72550-9120-F885-5578-43FD60C3D135}"/>
              </a:ext>
            </a:extLst>
          </p:cNvPr>
          <p:cNvSpPr txBox="1"/>
          <p:nvPr/>
        </p:nvSpPr>
        <p:spPr>
          <a:xfrm>
            <a:off x="956764" y="1197231"/>
            <a:ext cx="6444921" cy="3140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ограничений по сложности заявленных элементов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206BE-AA11-D795-9C38-ACF3E7CD69D8}"/>
              </a:ext>
            </a:extLst>
          </p:cNvPr>
          <p:cNvSpPr txBox="1"/>
          <p:nvPr/>
        </p:nvSpPr>
        <p:spPr>
          <a:xfrm>
            <a:off x="956770" y="1690617"/>
            <a:ext cx="6444919" cy="3271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уровня безопасности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A2321C-A9BB-D78E-AB48-7E809E2AB4C7}"/>
              </a:ext>
            </a:extLst>
          </p:cNvPr>
          <p:cNvSpPr txBox="1"/>
          <p:nvPr/>
        </p:nvSpPr>
        <p:spPr>
          <a:xfrm>
            <a:off x="956766" y="2133934"/>
            <a:ext cx="6444919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пары в финале под собственную фонограмму,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соответствующую требованиям Правил</a:t>
            </a:r>
            <a:endParaRPr lang="ru-RU" sz="14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E93F91-F8C6-E478-843A-274A5D1B0DCE}"/>
              </a:ext>
            </a:extLst>
          </p:cNvPr>
          <p:cNvSpPr txBox="1"/>
          <p:nvPr/>
        </p:nvSpPr>
        <p:spPr>
          <a:xfrm>
            <a:off x="970572" y="3964582"/>
            <a:ext cx="2761170" cy="7744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Неисполнение обязательного элементов в программе «акробатика»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A3D88D-F501-EAD5-3F31-501EF79A80D6}"/>
              </a:ext>
            </a:extLst>
          </p:cNvPr>
          <p:cNvSpPr txBox="1"/>
          <p:nvPr/>
        </p:nvSpPr>
        <p:spPr>
          <a:xfrm>
            <a:off x="956760" y="2850673"/>
            <a:ext cx="6444919" cy="9930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в программе «акробатика» «М класс - микст» мужчины и женщины и «А класс - микст» мужчины и женщины в отборочном туре, туре надежды, а также в других турах, предшествующих полуфиналу, элементов, теоретическая оценка которых превышает 10 баллов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81218F-3A98-BBDD-DDE1-0012D8C406D0}"/>
              </a:ext>
            </a:extLst>
          </p:cNvPr>
          <p:cNvSpPr txBox="1"/>
          <p:nvPr/>
        </p:nvSpPr>
        <p:spPr>
          <a:xfrm>
            <a:off x="3868689" y="3982388"/>
            <a:ext cx="1473542" cy="2464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 класс - микст»</a:t>
            </a:r>
            <a:endParaRPr lang="ru-RU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704DF5-E845-6627-7BCE-F841B2676EE2}"/>
              </a:ext>
            </a:extLst>
          </p:cNvPr>
          <p:cNvSpPr txBox="1"/>
          <p:nvPr/>
        </p:nvSpPr>
        <p:spPr>
          <a:xfrm>
            <a:off x="5470947" y="3972886"/>
            <a:ext cx="1473543" cy="2575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турах</a:t>
            </a:r>
            <a:endParaRPr lang="ru-RU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E35E3A-3BB2-E3D1-93BC-BD053BBC08E3}"/>
              </a:ext>
            </a:extLst>
          </p:cNvPr>
          <p:cNvSpPr txBox="1"/>
          <p:nvPr/>
        </p:nvSpPr>
        <p:spPr>
          <a:xfrm>
            <a:off x="3868689" y="4367511"/>
            <a:ext cx="1473542" cy="37147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класс – микст»</a:t>
            </a:r>
            <a:endParaRPr lang="ru-RU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E19502-5297-ED5C-F169-A4178AE63D5D}"/>
              </a:ext>
            </a:extLst>
          </p:cNvPr>
          <p:cNvSpPr txBox="1"/>
          <p:nvPr/>
        </p:nvSpPr>
        <p:spPr>
          <a:xfrm>
            <a:off x="5455000" y="4348961"/>
            <a:ext cx="1930731" cy="3900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отборочного тура и тура надежды </a:t>
            </a:r>
          </a:p>
        </p:txBody>
      </p:sp>
      <p:sp>
        <p:nvSpPr>
          <p:cNvPr id="56" name="Закрывающая квадратная скобка 55">
            <a:extLst>
              <a:ext uri="{FF2B5EF4-FFF2-40B4-BE49-F238E27FC236}">
                <a16:creationId xmlns:a16="http://schemas.microsoft.com/office/drawing/2014/main" id="{CD949593-989E-EE94-6D37-C560297C96D6}"/>
              </a:ext>
            </a:extLst>
          </p:cNvPr>
          <p:cNvSpPr/>
          <p:nvPr/>
        </p:nvSpPr>
        <p:spPr>
          <a:xfrm>
            <a:off x="7401683" y="626586"/>
            <a:ext cx="298035" cy="1461287"/>
          </a:xfrm>
          <a:prstGeom prst="rightBracket">
            <a:avLst/>
          </a:prstGeom>
          <a:ln w="34925" cap="rnd">
            <a:solidFill>
              <a:schemeClr val="accent5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rtlCol="0" anchor="ctr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F76F2A-741D-90C4-6335-3B096A68915E}"/>
              </a:ext>
            </a:extLst>
          </p:cNvPr>
          <p:cNvSpPr txBox="1"/>
          <p:nvPr/>
        </p:nvSpPr>
        <p:spPr>
          <a:xfrm>
            <a:off x="7911426" y="886059"/>
            <a:ext cx="691497" cy="33146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412D8C-FA2D-1871-8C20-C7394A97B6D0}"/>
              </a:ext>
            </a:extLst>
          </p:cNvPr>
          <p:cNvSpPr txBox="1"/>
          <p:nvPr/>
        </p:nvSpPr>
        <p:spPr>
          <a:xfrm>
            <a:off x="7919947" y="1290698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FB4CF4-8919-FBBD-DC7C-1FB3F7398511}"/>
              </a:ext>
            </a:extLst>
          </p:cNvPr>
          <p:cNvSpPr txBox="1"/>
          <p:nvPr/>
        </p:nvSpPr>
        <p:spPr>
          <a:xfrm>
            <a:off x="8917608" y="635570"/>
            <a:ext cx="3083234" cy="363594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>
            <a:defPPr>
              <a:defRPr lang="en-US"/>
            </a:defPPr>
            <a:lvl1pPr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Первичное нарушение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D5EE81-AC58-FC4B-796F-98D418C57FEB}"/>
              </a:ext>
            </a:extLst>
          </p:cNvPr>
          <p:cNvSpPr txBox="1"/>
          <p:nvPr/>
        </p:nvSpPr>
        <p:spPr>
          <a:xfrm>
            <a:off x="8906451" y="1096558"/>
            <a:ext cx="3094391" cy="1189912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/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 того же требования на  этих же соревнованиях.</a:t>
            </a: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нескольких разных нарушений.</a:t>
            </a: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в финале.</a:t>
            </a:r>
          </a:p>
        </p:txBody>
      </p:sp>
      <p:sp>
        <p:nvSpPr>
          <p:cNvPr id="68" name="Закрывающая квадратная скобка 67">
            <a:extLst>
              <a:ext uri="{FF2B5EF4-FFF2-40B4-BE49-F238E27FC236}">
                <a16:creationId xmlns:a16="http://schemas.microsoft.com/office/drawing/2014/main" id="{5C922C4A-8932-0D8F-C871-BD230D861092}"/>
              </a:ext>
            </a:extLst>
          </p:cNvPr>
          <p:cNvSpPr/>
          <p:nvPr/>
        </p:nvSpPr>
        <p:spPr>
          <a:xfrm>
            <a:off x="7401679" y="2773280"/>
            <a:ext cx="298039" cy="2046442"/>
          </a:xfrm>
          <a:prstGeom prst="rightBracket">
            <a:avLst/>
          </a:prstGeom>
          <a:ln w="3492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F9A2FD2-DC7E-BD56-AD4A-C8A0AB59A0C7}"/>
              </a:ext>
            </a:extLst>
          </p:cNvPr>
          <p:cNvSpPr txBox="1"/>
          <p:nvPr/>
        </p:nvSpPr>
        <p:spPr>
          <a:xfrm>
            <a:off x="0" y="7437"/>
            <a:ext cx="1594022" cy="378365"/>
          </a:xfrm>
          <a:prstGeom prst="rect">
            <a:avLst/>
          </a:prstGeom>
          <a:solidFill>
            <a:srgbClr val="941651"/>
          </a:solidFill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70A73-228D-DDEC-203F-69CD30F24EC8}"/>
              </a:ext>
            </a:extLst>
          </p:cNvPr>
          <p:cNvSpPr txBox="1"/>
          <p:nvPr/>
        </p:nvSpPr>
        <p:spPr>
          <a:xfrm>
            <a:off x="7911426" y="2229265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227EF6-03F1-0ABF-2183-C996536CFC45}"/>
              </a:ext>
            </a:extLst>
          </p:cNvPr>
          <p:cNvCxnSpPr>
            <a:cxnSpLocks/>
            <a:stCxn id="43" idx="3"/>
            <a:endCxn id="4" idx="1"/>
          </p:cNvCxnSpPr>
          <p:nvPr/>
        </p:nvCxnSpPr>
        <p:spPr>
          <a:xfrm flipV="1">
            <a:off x="7401685" y="2394997"/>
            <a:ext cx="509741" cy="547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C54CA54-98FF-952E-489A-B96CDFBC26DC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 flipV="1">
            <a:off x="8602923" y="817367"/>
            <a:ext cx="314685" cy="234424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BF8F7391-D9A1-85F3-C5B9-9A562D456A57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>
            <a:off x="8628487" y="1456430"/>
            <a:ext cx="277964" cy="235084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3C7A15D9-11D6-9D37-3577-AAFE2163B77D}"/>
              </a:ext>
            </a:extLst>
          </p:cNvPr>
          <p:cNvCxnSpPr>
            <a:cxnSpLocks/>
            <a:stCxn id="4" idx="2"/>
            <a:endCxn id="68" idx="2"/>
          </p:cNvCxnSpPr>
          <p:nvPr/>
        </p:nvCxnSpPr>
        <p:spPr>
          <a:xfrm rot="5400000">
            <a:off x="7364821" y="2895625"/>
            <a:ext cx="1235773" cy="565978"/>
          </a:xfrm>
          <a:prstGeom prst="bentConnector4">
            <a:avLst>
              <a:gd name="adj1" fmla="val 8600"/>
              <a:gd name="adj2" fmla="val 531"/>
            </a:avLst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5DBE746-FBB6-B9A1-60C4-8B113EC71BF8}"/>
              </a:ext>
            </a:extLst>
          </p:cNvPr>
          <p:cNvSpPr txBox="1"/>
          <p:nvPr/>
        </p:nvSpPr>
        <p:spPr>
          <a:xfrm>
            <a:off x="970572" y="5787305"/>
            <a:ext cx="6444919" cy="8882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к костюмам, за исключением нарушений, произошедших во время выступления, кроме «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 и аксессуары, которые спортсмены надевают при выходе на площадку, не могут быть специально сняты или сброшены на площадку»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18068-D1F6-9A32-B34C-BA7C66A0FC1E}"/>
              </a:ext>
            </a:extLst>
          </p:cNvPr>
          <p:cNvSpPr txBox="1"/>
          <p:nvPr/>
        </p:nvSpPr>
        <p:spPr>
          <a:xfrm>
            <a:off x="8906451" y="5795538"/>
            <a:ext cx="3083234" cy="309822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>
            <a:defPPr>
              <a:defRPr lang="en-US"/>
            </a:defPPr>
            <a:lvl1pPr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Первичное нарушение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DC8596-3758-5635-5DF5-1B3086E6A513}"/>
              </a:ext>
            </a:extLst>
          </p:cNvPr>
          <p:cNvSpPr txBox="1"/>
          <p:nvPr/>
        </p:nvSpPr>
        <p:spPr>
          <a:xfrm>
            <a:off x="8917608" y="6295517"/>
            <a:ext cx="3072079" cy="41312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 того же требования на  этих же соревнованиях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9B9D59-6FAF-A3D2-0C8A-27D006B43339}"/>
              </a:ext>
            </a:extLst>
          </p:cNvPr>
          <p:cNvSpPr txBox="1"/>
          <p:nvPr/>
        </p:nvSpPr>
        <p:spPr>
          <a:xfrm>
            <a:off x="7919947" y="6339472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2B637D-7B3F-310C-3B22-AD901E469B99}"/>
              </a:ext>
            </a:extLst>
          </p:cNvPr>
          <p:cNvSpPr txBox="1"/>
          <p:nvPr/>
        </p:nvSpPr>
        <p:spPr>
          <a:xfrm>
            <a:off x="970572" y="4978976"/>
            <a:ext cx="6444919" cy="4720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продолжительности программы, установленной Правилами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7DA4FC-8851-1418-E189-4AF7CDB9DC1E}"/>
              </a:ext>
            </a:extLst>
          </p:cNvPr>
          <p:cNvSpPr txBox="1"/>
          <p:nvPr/>
        </p:nvSpPr>
        <p:spPr>
          <a:xfrm>
            <a:off x="7919947" y="5782257"/>
            <a:ext cx="691497" cy="33146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58526A-C00D-BE3B-2CBC-79C2FD6A0A50}"/>
              </a:ext>
            </a:extLst>
          </p:cNvPr>
          <p:cNvSpPr txBox="1"/>
          <p:nvPr/>
        </p:nvSpPr>
        <p:spPr>
          <a:xfrm>
            <a:off x="8683695" y="3550806"/>
            <a:ext cx="2424563" cy="148037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финале.</a:t>
            </a: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туре при сокращении программы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секунд.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 того же требования на  этих же соревнованиях.</a:t>
            </a:r>
          </a:p>
        </p:txBody>
      </p:sp>
      <p:cxnSp>
        <p:nvCxnSpPr>
          <p:cNvPr id="78" name="Соединительная линия уступом 77">
            <a:extLst>
              <a:ext uri="{FF2B5EF4-FFF2-40B4-BE49-F238E27FC236}">
                <a16:creationId xmlns:a16="http://schemas.microsoft.com/office/drawing/2014/main" id="{E1D05EA0-7B09-B234-B641-9E052C0A70F5}"/>
              </a:ext>
            </a:extLst>
          </p:cNvPr>
          <p:cNvCxnSpPr>
            <a:cxnSpLocks/>
            <a:stCxn id="246" idx="0"/>
            <a:endCxn id="67" idx="0"/>
          </p:cNvCxnSpPr>
          <p:nvPr/>
        </p:nvCxnSpPr>
        <p:spPr>
          <a:xfrm rot="16200000" flipV="1">
            <a:off x="10774218" y="2672565"/>
            <a:ext cx="12700" cy="1756482"/>
          </a:xfrm>
          <a:prstGeom prst="bentConnector3">
            <a:avLst>
              <a:gd name="adj1" fmla="val 1800000"/>
            </a:avLst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>
            <a:extLst>
              <a:ext uri="{FF2B5EF4-FFF2-40B4-BE49-F238E27FC236}">
                <a16:creationId xmlns:a16="http://schemas.microsoft.com/office/drawing/2014/main" id="{5FB52ADC-BE88-178D-91B0-F573E20DE1CB}"/>
              </a:ext>
            </a:extLst>
          </p:cNvPr>
          <p:cNvCxnSpPr>
            <a:cxnSpLocks/>
            <a:stCxn id="42" idx="3"/>
            <a:endCxn id="67" idx="2"/>
          </p:cNvCxnSpPr>
          <p:nvPr/>
        </p:nvCxnSpPr>
        <p:spPr>
          <a:xfrm flipV="1">
            <a:off x="7415491" y="5031179"/>
            <a:ext cx="2480486" cy="183824"/>
          </a:xfrm>
          <a:prstGeom prst="bentConnector2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4A8CB692-F311-2F39-807F-3E3B27E13B5E}"/>
              </a:ext>
            </a:extLst>
          </p:cNvPr>
          <p:cNvCxnSpPr>
            <a:cxnSpLocks/>
            <a:stCxn id="37" idx="3"/>
            <a:endCxn id="65" idx="1"/>
          </p:cNvCxnSpPr>
          <p:nvPr/>
        </p:nvCxnSpPr>
        <p:spPr>
          <a:xfrm flipV="1">
            <a:off x="7415491" y="5947989"/>
            <a:ext cx="504456" cy="283425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44253131-19E3-F94D-E940-22FB922637F3}"/>
              </a:ext>
            </a:extLst>
          </p:cNvPr>
          <p:cNvCxnSpPr>
            <a:cxnSpLocks/>
            <a:stCxn id="37" idx="3"/>
            <a:endCxn id="41" idx="1"/>
          </p:cNvCxnSpPr>
          <p:nvPr/>
        </p:nvCxnSpPr>
        <p:spPr>
          <a:xfrm>
            <a:off x="7415491" y="6231414"/>
            <a:ext cx="504456" cy="273790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8D81194A-FC42-AF4E-5DD9-4131C83811CF}"/>
              </a:ext>
            </a:extLst>
          </p:cNvPr>
          <p:cNvCxnSpPr>
            <a:cxnSpLocks/>
            <a:stCxn id="65" idx="3"/>
            <a:endCxn id="38" idx="1"/>
          </p:cNvCxnSpPr>
          <p:nvPr/>
        </p:nvCxnSpPr>
        <p:spPr>
          <a:xfrm>
            <a:off x="8611444" y="5947989"/>
            <a:ext cx="295007" cy="2460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1F7D9CE7-46F1-DA04-4518-FE5F638612EE}"/>
              </a:ext>
            </a:extLst>
          </p:cNvPr>
          <p:cNvCxnSpPr>
            <a:cxnSpLocks/>
            <a:stCxn id="41" idx="3"/>
            <a:endCxn id="39" idx="1"/>
          </p:cNvCxnSpPr>
          <p:nvPr/>
        </p:nvCxnSpPr>
        <p:spPr>
          <a:xfrm flipV="1">
            <a:off x="8628487" y="6502080"/>
            <a:ext cx="289121" cy="3124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4E13EDE8-A1DD-D617-959F-8E8EE9EA4E70}"/>
              </a:ext>
            </a:extLst>
          </p:cNvPr>
          <p:cNvSpPr txBox="1"/>
          <p:nvPr/>
        </p:nvSpPr>
        <p:spPr>
          <a:xfrm>
            <a:off x="11298189" y="4699717"/>
            <a:ext cx="691497" cy="33146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5F53C9D3-CA5D-4B43-334D-0B9486CA8372}"/>
              </a:ext>
            </a:extLst>
          </p:cNvPr>
          <p:cNvSpPr txBox="1"/>
          <p:nvPr/>
        </p:nvSpPr>
        <p:spPr>
          <a:xfrm>
            <a:off x="9746771" y="5350359"/>
            <a:ext cx="1361487" cy="3098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Туры до финала</a:t>
            </a:r>
          </a:p>
        </p:txBody>
      </p:sp>
      <p:cxnSp>
        <p:nvCxnSpPr>
          <p:cNvPr id="216" name="Соединительная линия уступом 215">
            <a:extLst>
              <a:ext uri="{FF2B5EF4-FFF2-40B4-BE49-F238E27FC236}">
                <a16:creationId xmlns:a16="http://schemas.microsoft.com/office/drawing/2014/main" id="{7782631D-689F-4D59-EBE4-B3308CDE0D23}"/>
              </a:ext>
            </a:extLst>
          </p:cNvPr>
          <p:cNvCxnSpPr>
            <a:cxnSpLocks/>
            <a:stCxn id="215" idx="1"/>
            <a:endCxn id="42" idx="3"/>
          </p:cNvCxnSpPr>
          <p:nvPr/>
        </p:nvCxnSpPr>
        <p:spPr>
          <a:xfrm rot="10800000">
            <a:off x="7415491" y="5215004"/>
            <a:ext cx="2331280" cy="29026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Соединительная линия уступом 218">
            <a:extLst>
              <a:ext uri="{FF2B5EF4-FFF2-40B4-BE49-F238E27FC236}">
                <a16:creationId xmlns:a16="http://schemas.microsoft.com/office/drawing/2014/main" id="{35FACD86-C352-9879-9C92-02B99448341A}"/>
              </a:ext>
            </a:extLst>
          </p:cNvPr>
          <p:cNvCxnSpPr>
            <a:cxnSpLocks/>
            <a:stCxn id="215" idx="3"/>
            <a:endCxn id="201" idx="2"/>
          </p:cNvCxnSpPr>
          <p:nvPr/>
        </p:nvCxnSpPr>
        <p:spPr>
          <a:xfrm flipV="1">
            <a:off x="11108258" y="5031180"/>
            <a:ext cx="535680" cy="474090"/>
          </a:xfrm>
          <a:prstGeom prst="bentConnector2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AAED3E34-B48E-455F-445A-65DC439C0372}"/>
              </a:ext>
            </a:extLst>
          </p:cNvPr>
          <p:cNvSpPr txBox="1"/>
          <p:nvPr/>
        </p:nvSpPr>
        <p:spPr>
          <a:xfrm>
            <a:off x="11298189" y="3550806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28F9D225-79C7-ACF7-3D3B-015CDE13456E}"/>
              </a:ext>
            </a:extLst>
          </p:cNvPr>
          <p:cNvSpPr txBox="1"/>
          <p:nvPr/>
        </p:nvSpPr>
        <p:spPr>
          <a:xfrm rot="16200000">
            <a:off x="91011" y="892384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51" name="Прямая соединительная линия 250">
            <a:extLst>
              <a:ext uri="{FF2B5EF4-FFF2-40B4-BE49-F238E27FC236}">
                <a16:creationId xmlns:a16="http://schemas.microsoft.com/office/drawing/2014/main" id="{057D63AE-8775-DC91-287B-BEE09E973660}"/>
              </a:ext>
            </a:extLst>
          </p:cNvPr>
          <p:cNvCxnSpPr>
            <a:cxnSpLocks/>
            <a:stCxn id="9" idx="3"/>
            <a:endCxn id="250" idx="1"/>
          </p:cNvCxnSpPr>
          <p:nvPr/>
        </p:nvCxnSpPr>
        <p:spPr>
          <a:xfrm flipH="1" flipV="1">
            <a:off x="445282" y="1412386"/>
            <a:ext cx="1869" cy="209774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96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7059F-97A3-285F-0E2A-3CEC80FE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12EE8D-2533-929A-7121-B99845F73FD0}"/>
              </a:ext>
            </a:extLst>
          </p:cNvPr>
          <p:cNvSpPr txBox="1"/>
          <p:nvPr/>
        </p:nvSpPr>
        <p:spPr>
          <a:xfrm>
            <a:off x="7496432" y="0"/>
            <a:ext cx="4695568" cy="378365"/>
          </a:xfrm>
          <a:prstGeom prst="rect">
            <a:avLst/>
          </a:prstGeom>
          <a:solidFill>
            <a:srgbClr val="941651"/>
          </a:solidFill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«Ограничение в фигурах»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7D61B-F16A-DB68-8A7A-8787E6E3F773}"/>
              </a:ext>
            </a:extLst>
          </p:cNvPr>
          <p:cNvSpPr txBox="1"/>
          <p:nvPr/>
        </p:nvSpPr>
        <p:spPr>
          <a:xfrm>
            <a:off x="956759" y="703845"/>
            <a:ext cx="6539673" cy="3140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Невыполнение специальных требований к минимальному количеству ТФ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27CD5-1EC1-1389-4364-AD2BE375E075}"/>
              </a:ext>
            </a:extLst>
          </p:cNvPr>
          <p:cNvSpPr txBox="1"/>
          <p:nvPr/>
        </p:nvSpPr>
        <p:spPr>
          <a:xfrm>
            <a:off x="956760" y="1147920"/>
            <a:ext cx="6539672" cy="3140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ограничений по сложности заявленных элементов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487F35-8C54-2F61-A4B2-17E4A9C0266A}"/>
              </a:ext>
            </a:extLst>
          </p:cNvPr>
          <p:cNvSpPr txBox="1"/>
          <p:nvPr/>
        </p:nvSpPr>
        <p:spPr>
          <a:xfrm>
            <a:off x="956759" y="1570431"/>
            <a:ext cx="6539670" cy="3271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уровня безопасности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84F3FA-C6C7-83D8-B7D1-89FC858520ED}"/>
              </a:ext>
            </a:extLst>
          </p:cNvPr>
          <p:cNvSpPr txBox="1"/>
          <p:nvPr/>
        </p:nvSpPr>
        <p:spPr>
          <a:xfrm>
            <a:off x="956759" y="4216473"/>
            <a:ext cx="7451123" cy="46809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Неисполнение обязательного элементов в «формейшн-микст» мужчины и женщины во всех турах, начиная с отборочного тура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6E94B-661A-FA5C-A1C9-F4B8F26C5657}"/>
              </a:ext>
            </a:extLst>
          </p:cNvPr>
          <p:cNvSpPr txBox="1"/>
          <p:nvPr/>
        </p:nvSpPr>
        <p:spPr>
          <a:xfrm>
            <a:off x="945524" y="3521478"/>
            <a:ext cx="7451122" cy="6024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в «формейшн-микст» мужчины и женщины в отборочном туре, туре надежды, а также в других турах, предшествующих полуфиналу, элементов, теоретическая оценка которых превышает 10 баллов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E6ED-3A24-5580-0B54-7D7CB1A13FF4}"/>
              </a:ext>
            </a:extLst>
          </p:cNvPr>
          <p:cNvSpPr txBox="1"/>
          <p:nvPr/>
        </p:nvSpPr>
        <p:spPr>
          <a:xfrm>
            <a:off x="0" y="7437"/>
            <a:ext cx="2693773" cy="366231"/>
          </a:xfrm>
          <a:prstGeom prst="rect">
            <a:avLst/>
          </a:prstGeom>
          <a:solidFill>
            <a:srgbClr val="941651"/>
          </a:solidFill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ФОРМЕЙШН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D9700-709C-AB12-A773-6FBA64C9FDA4}"/>
              </a:ext>
            </a:extLst>
          </p:cNvPr>
          <p:cNvSpPr txBox="1"/>
          <p:nvPr/>
        </p:nvSpPr>
        <p:spPr>
          <a:xfrm>
            <a:off x="956759" y="4787728"/>
            <a:ext cx="7462357" cy="49027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максимально допустимого количества элементов формейшн-акробатики, трио-акробатики и каскадной акробатики в «формейшн - микст» мужчины и женщины</a:t>
            </a:r>
          </a:p>
        </p:txBody>
      </p:sp>
      <p:sp>
        <p:nvSpPr>
          <p:cNvPr id="7" name="Закрывающая квадратная скобка 6">
            <a:extLst>
              <a:ext uri="{FF2B5EF4-FFF2-40B4-BE49-F238E27FC236}">
                <a16:creationId xmlns:a16="http://schemas.microsoft.com/office/drawing/2014/main" id="{DCA35D78-9BF0-DDBE-7EE5-75DFD146F59B}"/>
              </a:ext>
            </a:extLst>
          </p:cNvPr>
          <p:cNvSpPr/>
          <p:nvPr/>
        </p:nvSpPr>
        <p:spPr>
          <a:xfrm>
            <a:off x="7423025" y="601622"/>
            <a:ext cx="297101" cy="2805696"/>
          </a:xfrm>
          <a:prstGeom prst="rightBracket">
            <a:avLst/>
          </a:prstGeom>
          <a:ln w="3492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rtlCol="0" anchor="ctr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1" name="Закрывающая квадратная скобка 20">
            <a:extLst>
              <a:ext uri="{FF2B5EF4-FFF2-40B4-BE49-F238E27FC236}">
                <a16:creationId xmlns:a16="http://schemas.microsoft.com/office/drawing/2014/main" id="{9B10162D-BCD8-893B-1AC5-94765212E378}"/>
              </a:ext>
            </a:extLst>
          </p:cNvPr>
          <p:cNvSpPr/>
          <p:nvPr/>
        </p:nvSpPr>
        <p:spPr>
          <a:xfrm>
            <a:off x="8298431" y="3429000"/>
            <a:ext cx="351751" cy="2279740"/>
          </a:xfrm>
          <a:prstGeom prst="rightBracket">
            <a:avLst/>
          </a:prstGeom>
          <a:ln w="3492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rtlCol="0" anchor="ctr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B0B0E2-B3C9-EE0C-CF2B-7247657DD435}"/>
              </a:ext>
            </a:extLst>
          </p:cNvPr>
          <p:cNvSpPr txBox="1"/>
          <p:nvPr/>
        </p:nvSpPr>
        <p:spPr>
          <a:xfrm>
            <a:off x="8761574" y="4450520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E7BE2-AD8F-485D-67FD-92E2577D0D2D}"/>
              </a:ext>
            </a:extLst>
          </p:cNvPr>
          <p:cNvSpPr txBox="1"/>
          <p:nvPr/>
        </p:nvSpPr>
        <p:spPr>
          <a:xfrm>
            <a:off x="956759" y="5833942"/>
            <a:ext cx="6444919" cy="8882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к костюмам, за исключением нарушений, произошедших во время выступления, кроме «</a:t>
            </a: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 и аксессуары, которые спортсмены надевают при выходе на площадку, не могут быть специально сняты или сброшены на площадку»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EB212E-1783-865B-F479-D1FFF165D87E}"/>
              </a:ext>
            </a:extLst>
          </p:cNvPr>
          <p:cNvSpPr txBox="1"/>
          <p:nvPr/>
        </p:nvSpPr>
        <p:spPr>
          <a:xfrm>
            <a:off x="8892638" y="5842175"/>
            <a:ext cx="3083234" cy="309822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>
            <a:defPPr>
              <a:defRPr lang="en-US"/>
            </a:defPPr>
            <a:lvl1pPr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Первичное нарушение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B0B66-73B1-6EC5-5E2E-63D8A572A0FD}"/>
              </a:ext>
            </a:extLst>
          </p:cNvPr>
          <p:cNvSpPr txBox="1"/>
          <p:nvPr/>
        </p:nvSpPr>
        <p:spPr>
          <a:xfrm>
            <a:off x="8903795" y="6342154"/>
            <a:ext cx="3072079" cy="41312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 того же требования на  этих же соревнованиях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38E9BE-63C8-7696-90A2-F6CE32BD03D9}"/>
              </a:ext>
            </a:extLst>
          </p:cNvPr>
          <p:cNvSpPr txBox="1"/>
          <p:nvPr/>
        </p:nvSpPr>
        <p:spPr>
          <a:xfrm>
            <a:off x="7906134" y="6386109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9B286-3C21-3F69-16D7-364C212A4D54}"/>
              </a:ext>
            </a:extLst>
          </p:cNvPr>
          <p:cNvSpPr txBox="1"/>
          <p:nvPr/>
        </p:nvSpPr>
        <p:spPr>
          <a:xfrm>
            <a:off x="7906134" y="5828894"/>
            <a:ext cx="691497" cy="33146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C8A23FB-ED23-A077-C087-F9FD40ABE0A3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 flipV="1">
            <a:off x="7401678" y="5994626"/>
            <a:ext cx="504456" cy="283425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C47856-631E-B49E-34D4-A95FF159258F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>
            <a:off x="7401678" y="6278051"/>
            <a:ext cx="504456" cy="273790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162123A-643F-FDE9-3E6F-5421B817AB1C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>
            <a:off x="8597631" y="5994626"/>
            <a:ext cx="295007" cy="2460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A2C2117-AB0C-DB5A-E010-214C7D25AE75}"/>
              </a:ext>
            </a:extLst>
          </p:cNvPr>
          <p:cNvCxnSpPr>
            <a:cxnSpLocks/>
            <a:stCxn id="33" idx="3"/>
            <a:endCxn id="32" idx="1"/>
          </p:cNvCxnSpPr>
          <p:nvPr/>
        </p:nvCxnSpPr>
        <p:spPr>
          <a:xfrm flipV="1">
            <a:off x="8614674" y="6548717"/>
            <a:ext cx="289121" cy="3124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E04DAAD-B98F-EDE2-3507-778ED3176343}"/>
              </a:ext>
            </a:extLst>
          </p:cNvPr>
          <p:cNvSpPr txBox="1"/>
          <p:nvPr/>
        </p:nvSpPr>
        <p:spPr>
          <a:xfrm>
            <a:off x="7822700" y="1768741"/>
            <a:ext cx="691497" cy="331463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3D5F9A-F959-905F-B661-0395E04DE478}"/>
              </a:ext>
            </a:extLst>
          </p:cNvPr>
          <p:cNvSpPr txBox="1"/>
          <p:nvPr/>
        </p:nvSpPr>
        <p:spPr>
          <a:xfrm>
            <a:off x="7831221" y="2173380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17567E-86EA-7B0A-F444-10ACA846F2CC}"/>
              </a:ext>
            </a:extLst>
          </p:cNvPr>
          <p:cNvSpPr txBox="1"/>
          <p:nvPr/>
        </p:nvSpPr>
        <p:spPr>
          <a:xfrm>
            <a:off x="9115844" y="1398145"/>
            <a:ext cx="2769669" cy="363594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>
            <a:defPPr>
              <a:defRPr lang="en-US"/>
            </a:defPPr>
            <a:lvl1pPr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Первичное нарушение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44568D-D597-59ED-5F04-9EB7F3023517}"/>
              </a:ext>
            </a:extLst>
          </p:cNvPr>
          <p:cNvSpPr txBox="1"/>
          <p:nvPr/>
        </p:nvSpPr>
        <p:spPr>
          <a:xfrm>
            <a:off x="9119166" y="2008545"/>
            <a:ext cx="2769669" cy="1272901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lIns="90000" anchor="ctr">
            <a:noAutofit/>
          </a:bodyPr>
          <a:lstStyle/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 того же требования на  этих же соревнованиях.</a:t>
            </a: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нескольких разных нарушений.</a:t>
            </a:r>
          </a:p>
          <a:p>
            <a:pPr marL="171450" indent="-171450">
              <a:buFont typeface="Системный шрифт, обычный"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в финале.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55D874D-BE59-2D64-0977-033A3D702505}"/>
              </a:ext>
            </a:extLst>
          </p:cNvPr>
          <p:cNvCxnSpPr>
            <a:cxnSpLocks/>
            <a:stCxn id="47" idx="3"/>
            <a:endCxn id="51" idx="1"/>
          </p:cNvCxnSpPr>
          <p:nvPr/>
        </p:nvCxnSpPr>
        <p:spPr>
          <a:xfrm flipV="1">
            <a:off x="8514197" y="1579942"/>
            <a:ext cx="601647" cy="354531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53CCA65-607F-9586-11AD-9A414878BEE7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>
            <a:off x="8539761" y="2339112"/>
            <a:ext cx="579405" cy="305884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842A43C-0987-D456-1233-58025057211D}"/>
              </a:ext>
            </a:extLst>
          </p:cNvPr>
          <p:cNvSpPr txBox="1"/>
          <p:nvPr/>
        </p:nvSpPr>
        <p:spPr>
          <a:xfrm rot="16200000">
            <a:off x="-2100555" y="3925031"/>
            <a:ext cx="5095414" cy="489671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в одном туре нескольких разных нарушений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04664C-859A-2AF7-3A6E-2EB026E82F0C}"/>
              </a:ext>
            </a:extLst>
          </p:cNvPr>
          <p:cNvSpPr txBox="1"/>
          <p:nvPr/>
        </p:nvSpPr>
        <p:spPr>
          <a:xfrm rot="16200000">
            <a:off x="91011" y="892384"/>
            <a:ext cx="708540" cy="33146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 algn="ctr"/>
            <a:r>
              <a:rPr lang="ru-RU" sz="16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5224AA9-6083-FC6E-FD01-A213F3DBD6DA}"/>
              </a:ext>
            </a:extLst>
          </p:cNvPr>
          <p:cNvCxnSpPr>
            <a:cxnSpLocks/>
            <a:stCxn id="62" idx="3"/>
            <a:endCxn id="63" idx="1"/>
          </p:cNvCxnSpPr>
          <p:nvPr/>
        </p:nvCxnSpPr>
        <p:spPr>
          <a:xfrm flipH="1" flipV="1">
            <a:off x="445282" y="1412386"/>
            <a:ext cx="1870" cy="209774"/>
          </a:xfrm>
          <a:prstGeom prst="line">
            <a:avLst/>
          </a:prstGeom>
          <a:ln w="15875" cap="rnd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60DED0-DE46-C2CE-1A54-0B63E536BB96}"/>
              </a:ext>
            </a:extLst>
          </p:cNvPr>
          <p:cNvSpPr txBox="1"/>
          <p:nvPr/>
        </p:nvSpPr>
        <p:spPr>
          <a:xfrm>
            <a:off x="945525" y="1989652"/>
            <a:ext cx="6539670" cy="6024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(вследствие травмы и тому подобное) количества участников группы по ходу выступления таким образом, что количество участников стало меньше минимума для данного вида программы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C020C-907C-80B8-33A5-85B47035B744}"/>
              </a:ext>
            </a:extLst>
          </p:cNvPr>
          <p:cNvSpPr txBox="1"/>
          <p:nvPr/>
        </p:nvSpPr>
        <p:spPr>
          <a:xfrm>
            <a:off x="945524" y="3064220"/>
            <a:ext cx="6539670" cy="2804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группы под фонограмму, не соответствующую требованиям Правил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1528F-B4FC-CDAB-727D-A7B933F55C0D}"/>
              </a:ext>
            </a:extLst>
          </p:cNvPr>
          <p:cNvSpPr txBox="1"/>
          <p:nvPr/>
        </p:nvSpPr>
        <p:spPr>
          <a:xfrm>
            <a:off x="945524" y="2709809"/>
            <a:ext cx="6549531" cy="2804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неполной пары в «формейшн - микст»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87689D-9733-5D1B-00EC-08122CB967BC}"/>
              </a:ext>
            </a:extLst>
          </p:cNvPr>
          <p:cNvSpPr txBox="1"/>
          <p:nvPr/>
        </p:nvSpPr>
        <p:spPr>
          <a:xfrm>
            <a:off x="956758" y="5366430"/>
            <a:ext cx="7451121" cy="2815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программы более, чем на 15 секунд</a:t>
            </a:r>
          </a:p>
        </p:txBody>
      </p:sp>
    </p:spTree>
    <p:extLst>
      <p:ext uri="{BB962C8B-B14F-4D97-AF65-F5344CB8AC3E}">
        <p14:creationId xmlns:p14="http://schemas.microsoft.com/office/powerpoint/2010/main" val="1624898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1C4D1-6E1F-D57B-D321-4B1B8D38CEDD}"/>
              </a:ext>
            </a:extLst>
          </p:cNvPr>
          <p:cNvSpPr txBox="1"/>
          <p:nvPr/>
        </p:nvSpPr>
        <p:spPr>
          <a:xfrm>
            <a:off x="2520779" y="226284"/>
            <a:ext cx="6940378" cy="518984"/>
          </a:xfrm>
          <a:prstGeom prst="rect">
            <a:avLst/>
          </a:prstGeom>
          <a:solidFill>
            <a:srgbClr val="941651"/>
          </a:solidFill>
        </p:spPr>
        <p:txBody>
          <a:bodyPr wrap="square" lIns="90000" anchor="ctr"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«Ограничение в фигурах» не применяется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84EC2-CF15-71D4-4CB5-3E3FF2B1C9D6}"/>
              </a:ext>
            </a:extLst>
          </p:cNvPr>
          <p:cNvSpPr txBox="1"/>
          <p:nvPr/>
        </p:nvSpPr>
        <p:spPr>
          <a:xfrm>
            <a:off x="2107406" y="1220030"/>
            <a:ext cx="8768009" cy="720554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исполнение минимального количество элементов, указанного в требованиях к дисциплине – из приложения той дисциплины, по которой выступает пара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11D42-12B3-1F36-2517-4ABB16CF3CA8}"/>
              </a:ext>
            </a:extLst>
          </p:cNvPr>
          <p:cNvSpPr txBox="1"/>
          <p:nvPr/>
        </p:nvSpPr>
        <p:spPr>
          <a:xfrm>
            <a:off x="2107402" y="4835045"/>
            <a:ext cx="8768009" cy="736972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Неисполнение акробатических фигуры трех разных типов в «В класс-микст» юниоры и юниорки в финале, а также в турах, в которых предусмотрено выступление двух пар в заходе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A77B1-55DC-DDE4-B423-E6CCFEACEA97}"/>
              </a:ext>
            </a:extLst>
          </p:cNvPr>
          <p:cNvSpPr txBox="1"/>
          <p:nvPr/>
        </p:nvSpPr>
        <p:spPr>
          <a:xfrm>
            <a:off x="2107402" y="3908300"/>
            <a:ext cx="8768009" cy="570333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элементов, отсутствующих в приложениях с перечнем элементов для каждой дисциплины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F610D-35A7-FB4B-2383-673E19B09E47}"/>
              </a:ext>
            </a:extLst>
          </p:cNvPr>
          <p:cNvSpPr txBox="1"/>
          <p:nvPr/>
        </p:nvSpPr>
        <p:spPr>
          <a:xfrm>
            <a:off x="2107402" y="2959931"/>
            <a:ext cx="8768009" cy="570333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элементов из приложений с перечнем элементов, которые не относятся к дисциплине, по которой выступает пара/группа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84BB4-96DB-BA58-B717-EC497E16C893}"/>
              </a:ext>
            </a:extLst>
          </p:cNvPr>
          <p:cNvSpPr txBox="1"/>
          <p:nvPr/>
        </p:nvSpPr>
        <p:spPr>
          <a:xfrm>
            <a:off x="2107402" y="2219093"/>
            <a:ext cx="8768009" cy="463977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элементов сверх количества, установленного Правилами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40761E-40AB-CA56-28AB-51D85D7B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0" y="1383034"/>
            <a:ext cx="498113" cy="3945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5E760FF-A9D9-7346-91ED-179CAB95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77" y="2219093"/>
            <a:ext cx="498113" cy="3945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DCDD11-15C9-FC96-61CD-F8DF8E2C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77" y="3079990"/>
            <a:ext cx="498113" cy="3945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ACD6AD-72BC-2123-F3FF-DA0B59A8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77" y="3971458"/>
            <a:ext cx="498113" cy="3945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E5B5D7-B86F-2307-4BC3-45410C36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78" y="4893350"/>
            <a:ext cx="498113" cy="39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9C4EF-C97B-2432-DE74-AD1B224BB3BE}"/>
              </a:ext>
            </a:extLst>
          </p:cNvPr>
          <p:cNvSpPr txBox="1"/>
          <p:nvPr/>
        </p:nvSpPr>
        <p:spPr>
          <a:xfrm>
            <a:off x="2107403" y="5696142"/>
            <a:ext cx="8768009" cy="736972"/>
          </a:xfrm>
          <a:prstGeom prst="rect">
            <a:avLst/>
          </a:prstGeom>
          <a:noFill/>
          <a:ln>
            <a:noFill/>
          </a:ln>
        </p:spPr>
        <p:txBody>
          <a:bodyPr wrap="square" lIns="90000"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Неисполнение нужного кол-ва эдвансов и хайлайтов, превышение количества дорожек и несоблюдение их длины («буги-вуги»)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1159E-D01A-E85E-2658-59F540FD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79" y="5867356"/>
            <a:ext cx="498113" cy="3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9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ABA35-5038-7DAE-CA1A-38AAA7DA1DE3}"/>
              </a:ext>
            </a:extLst>
          </p:cNvPr>
          <p:cNvSpPr txBox="1"/>
          <p:nvPr/>
        </p:nvSpPr>
        <p:spPr>
          <a:xfrm>
            <a:off x="1184857" y="1082973"/>
            <a:ext cx="10085512" cy="278068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182563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4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1.39. Поза в элементе – это фиксируемое в течение одного такта статичное положение партнерши над головой или на уровне головы партнера, когда ее бедра находятся на уровне ее головы или выше. </a:t>
            </a:r>
          </a:p>
        </p:txBody>
      </p:sp>
    </p:spTree>
    <p:extLst>
      <p:ext uri="{BB962C8B-B14F-4D97-AF65-F5344CB8AC3E}">
        <p14:creationId xmlns:p14="http://schemas.microsoft.com/office/powerpoint/2010/main" val="3100754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50AF5-6206-C46D-4775-58B54988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D7DE47-D935-C3A3-2E1F-4F77911C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5C37E47-E1A2-7BBB-A6C4-02F872F0747F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CD1475-7F12-A8F6-89F8-E4861E36C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BF6FD1-81A5-D089-311D-9CF450511C00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05533E9-39FB-5619-1FCC-E46F78A7753C}"/>
              </a:ext>
            </a:extLst>
          </p:cNvPr>
          <p:cNvCxnSpPr>
            <a:cxnSpLocks/>
          </p:cNvCxnSpPr>
          <p:nvPr/>
        </p:nvCxnSpPr>
        <p:spPr>
          <a:xfrm>
            <a:off x="5941651" y="8840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0C96E3-7B43-AB0D-DECB-9211DCDB7A5C}"/>
              </a:ext>
            </a:extLst>
          </p:cNvPr>
          <p:cNvSpPr txBox="1"/>
          <p:nvPr/>
        </p:nvSpPr>
        <p:spPr>
          <a:xfrm>
            <a:off x="3361385" y="129440"/>
            <a:ext cx="4870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костюмам (1)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B452A-FCD8-BAE7-F1D0-AD44EA82589D}"/>
              </a:ext>
            </a:extLst>
          </p:cNvPr>
          <p:cNvSpPr txBox="1"/>
          <p:nvPr/>
        </p:nvSpPr>
        <p:spPr>
          <a:xfrm>
            <a:off x="196953" y="1582107"/>
            <a:ext cx="5369274" cy="5101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30.9. Во всех видах программы запрещено использование реквизита, в том числе прикрепленного к костюму, спецэффектов и аксессуаров, за исключением перечисленных для отдельных видов программ.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30.8. В силу требований безопасности во всех видах программы запрещены любые украшения, включая ожерелья, серьги, и незакрытый пирсинг. Большие отверстия в ушах, остающиеся от пирсинга, должны быть закрыты клейкой лентой (пластырем).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30.10. В возрастной группе «мальчики и девочки» и «девочки» макияж запрещен.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30.11. В остальных возрастных группах запрещены рисунки на лице, разрешается только сценический макияж.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3F38D-C57F-E63A-3889-44E84EE027DE}"/>
              </a:ext>
            </a:extLst>
          </p:cNvPr>
          <p:cNvSpPr txBox="1"/>
          <p:nvPr/>
        </p:nvSpPr>
        <p:spPr>
          <a:xfrm>
            <a:off x="6412924" y="1582107"/>
            <a:ext cx="5369273" cy="51012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31.5. Спецэффекты и реквизит, запрещены.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31.8. Во всех спортивных дисциплинах запрещены любые украшения, включая ожерелья, серьги, незакрытый пирсинг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татуировки на открытых частях тела (видимые)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Большие отверстия в ушах, остающиеся от пирсинга, должны быть закрыты клейкой лентой (пластырем).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31.9. В возрастной группе «мальчики и девочки (до 12 лет)» и «девочки (до 12 лет)» макияж запрещен.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остальных возрастных группах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запрещен грим и аквагрим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лице, разрешается только сценический макияж.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04844-C06D-B43E-4AB4-652B02A2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AD7D77-21C9-96F5-6F25-D61BBB948523}"/>
              </a:ext>
            </a:extLst>
          </p:cNvPr>
          <p:cNvSpPr txBox="1"/>
          <p:nvPr/>
        </p:nvSpPr>
        <p:spPr>
          <a:xfrm>
            <a:off x="5250797" y="107742"/>
            <a:ext cx="6781388" cy="516361"/>
          </a:xfrm>
          <a:prstGeom prst="rect">
            <a:avLst/>
          </a:prstGeom>
          <a:solidFill>
            <a:srgbClr val="941651"/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 1 – танцевальные фигуры 1 группы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B0343-EF62-A23F-4A26-9AC98451A0B3}"/>
              </a:ext>
            </a:extLst>
          </p:cNvPr>
          <p:cNvSpPr txBox="1"/>
          <p:nvPr/>
        </p:nvSpPr>
        <p:spPr>
          <a:xfrm>
            <a:off x="807822" y="868952"/>
            <a:ext cx="6250622" cy="43145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парах и группах «формейшн-микст»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65F07-0E2A-FEC6-FF1A-3D052C165683}"/>
              </a:ext>
            </a:extLst>
          </p:cNvPr>
          <p:cNvSpPr txBox="1"/>
          <p:nvPr/>
        </p:nvSpPr>
        <p:spPr>
          <a:xfrm>
            <a:off x="807822" y="1571484"/>
            <a:ext cx="11050030" cy="853202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контактные парные танцевальные фигуры, в которых оба партнера одновременно исполняют полный основной ход </a:t>
            </a:r>
            <a:r>
              <a:rPr lang="ru-RU" sz="20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 сменой мест или с изменением направления бросков</a:t>
            </a:r>
            <a:endParaRPr lang="ru-RU" sz="2000" dirty="0">
              <a:solidFill>
                <a:srgbClr val="002060"/>
              </a:solidFill>
              <a:highlight>
                <a:srgbClr val="FFD57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7220C-C1D4-2A58-F781-A7C9E5D14BF0}"/>
              </a:ext>
            </a:extLst>
          </p:cNvPr>
          <p:cNvSpPr txBox="1"/>
          <p:nvPr/>
        </p:nvSpPr>
        <p:spPr>
          <a:xfrm>
            <a:off x="807822" y="4774558"/>
            <a:ext cx="6279169" cy="5119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группах «формейшн»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239F8B-4AA2-2F42-502B-177EF69629F1}"/>
              </a:ext>
            </a:extLst>
          </p:cNvPr>
          <p:cNvSpPr txBox="1"/>
          <p:nvPr/>
        </p:nvSpPr>
        <p:spPr>
          <a:xfrm>
            <a:off x="7228004" y="2695763"/>
            <a:ext cx="4560414" cy="12468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noAutofit/>
          </a:bodyPr>
          <a:lstStyle/>
          <a:p>
            <a:pPr marL="231775" lvl="0">
              <a:spcAft>
                <a:spcPts val="600"/>
              </a:spcAft>
              <a:tabLst>
                <a:tab pos="630238" algn="l"/>
              </a:tabLst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Танцоры должны исполнять ТФ 1 по двум перпендикулярным линиям (танцевание по кресту)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BFD8FD-6874-080B-A6B6-2205DB34F81E}"/>
              </a:ext>
            </a:extLst>
          </p:cNvPr>
          <p:cNvSpPr txBox="1"/>
          <p:nvPr/>
        </p:nvSpPr>
        <p:spPr>
          <a:xfrm>
            <a:off x="777703" y="2695763"/>
            <a:ext cx="5488527" cy="1693748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noAutofit/>
          </a:bodyPr>
          <a:lstStyle/>
          <a:p>
            <a:pPr marL="804863"/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Кики и подъемы коленей должны исполняться в направлении перпендикулярном тазу, изменение направления возможно за счёт поворота бедер и опорной ноги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FED551-87DE-D59C-049F-8BE91F720A44}"/>
              </a:ext>
            </a:extLst>
          </p:cNvPr>
          <p:cNvSpPr txBox="1"/>
          <p:nvPr/>
        </p:nvSpPr>
        <p:spPr>
          <a:xfrm>
            <a:off x="807822" y="5587764"/>
            <a:ext cx="844687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r>
              <a:rPr lang="ru-RU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полный основной ход, исполняемый одновременно всеми спортсменками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5E7D37-B6E1-0FCA-0864-38EBC75D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55" y="2695763"/>
            <a:ext cx="569074" cy="573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0E9488-91EE-1CEB-D111-63609329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467" y="2695763"/>
            <a:ext cx="569074" cy="5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4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79C5-87AE-DB92-5C77-A67C44E15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39A3D0-3C5B-C335-6CDD-4EF93E90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6" y="540789"/>
            <a:ext cx="2246332" cy="8822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A81D4-C994-E494-4005-92A72422569B}"/>
              </a:ext>
            </a:extLst>
          </p:cNvPr>
          <p:cNvSpPr txBox="1"/>
          <p:nvPr/>
        </p:nvSpPr>
        <p:spPr>
          <a:xfrm>
            <a:off x="1935806" y="811939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72A372-03B7-6998-6594-3291CCB6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83" y="540789"/>
            <a:ext cx="2246332" cy="882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59AC4-DB0C-0972-AACA-3219040F20D5}"/>
              </a:ext>
            </a:extLst>
          </p:cNvPr>
          <p:cNvSpPr txBox="1"/>
          <p:nvPr/>
        </p:nvSpPr>
        <p:spPr>
          <a:xfrm>
            <a:off x="7857470" y="792873"/>
            <a:ext cx="1570725" cy="3780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0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0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598AB9B-DB41-843B-5A4D-F1795E389B11}"/>
              </a:ext>
            </a:extLst>
          </p:cNvPr>
          <p:cNvCxnSpPr>
            <a:cxnSpLocks/>
          </p:cNvCxnSpPr>
          <p:nvPr/>
        </p:nvCxnSpPr>
        <p:spPr>
          <a:xfrm>
            <a:off x="5941651" y="884049"/>
            <a:ext cx="0" cy="5640275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D05C41-CC90-DEE4-618A-D57D1E0CC2F1}"/>
              </a:ext>
            </a:extLst>
          </p:cNvPr>
          <p:cNvSpPr txBox="1"/>
          <p:nvPr/>
        </p:nvSpPr>
        <p:spPr>
          <a:xfrm>
            <a:off x="3361385" y="129440"/>
            <a:ext cx="48709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костюмам (2)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C4150-BC50-3C09-3BB5-E65979E16B00}"/>
              </a:ext>
            </a:extLst>
          </p:cNvPr>
          <p:cNvSpPr txBox="1"/>
          <p:nvPr/>
        </p:nvSpPr>
        <p:spPr>
          <a:xfrm>
            <a:off x="209832" y="1460144"/>
            <a:ext cx="5369274" cy="5101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30.12. Стразы допускаются не менее чем в 2 см от бровей (рисунок 10) во всех возрастных группах, кроме «мальчики и девочки» и «девочки», где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стразов не разрешено.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30.13. Запрещены следующие аксессуары: шляпы, кепки, шлемы и т.п., защитные наколенники и налокотники.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спортивной дисциплине «буги-вуги» допускаются надежно закрепленные шляпы, кепки, ремни.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видах программ «формейшн» девочки, «формейшн» девушки и «формейшн» женщины разрешены шляпки размером не более 10х10х10 см.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0A494-0326-8156-8119-9F4FCF5FDE41}"/>
              </a:ext>
            </a:extLst>
          </p:cNvPr>
          <p:cNvSpPr txBox="1"/>
          <p:nvPr/>
        </p:nvSpPr>
        <p:spPr>
          <a:xfrm>
            <a:off x="6412924" y="1423032"/>
            <a:ext cx="5369273" cy="51012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 Стразы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 лице разрешены только в области лба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 менее чем в 2 см от бровей (рисунок № 10) во всех возрастных группах, кроме «мальчики и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девочки (до 12 лет)» и «девочки (до 12 лет)», где использование стразов не разрешено.</a:t>
            </a:r>
          </a:p>
          <a:p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31.11. Лицо спортсменов должно быть полностью открыто с момента включения фонограммы до ухода с площадки.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 Запрещены следующие аксессуары: головные уборы, защитные наколенники и налокотники, часы.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спортивной дисциплине «буги-вуги» допускаются шляпы, кепки.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видах программ «формейшн» девочки (до 12 лет), «формейшн» девушки (до 16 лет) и «формейшн» женщины </a:t>
            </a:r>
            <a:r>
              <a:rPr lang="ru-RU" sz="16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разрешены головные уборы, короны, кокошники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размером не более 10х10х10 см.</a:t>
            </a:r>
          </a:p>
          <a:p>
            <a:pPr>
              <a:spcAft>
                <a:spcPts val="600"/>
              </a:spcAft>
              <a:buNone/>
            </a:pP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4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97A368-631C-D133-FEDD-581E27F5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34" y="1732988"/>
            <a:ext cx="9890731" cy="1893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029A3-3A90-19DB-A117-5A923483716E}"/>
              </a:ext>
            </a:extLst>
          </p:cNvPr>
          <p:cNvSpPr txBox="1"/>
          <p:nvPr/>
        </p:nvSpPr>
        <p:spPr>
          <a:xfrm>
            <a:off x="2897743" y="734747"/>
            <a:ext cx="6065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костюмам («буги-вуги»)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5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E7FE02-CDE1-4B82-724D-79F9104B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4" y="1790164"/>
            <a:ext cx="10870289" cy="26309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0E68DC-4B93-16AD-78FE-FA02D73E992D}"/>
              </a:ext>
            </a:extLst>
          </p:cNvPr>
          <p:cNvSpPr/>
          <p:nvPr/>
        </p:nvSpPr>
        <p:spPr>
          <a:xfrm>
            <a:off x="5203065" y="3232597"/>
            <a:ext cx="6349284" cy="321972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0459C5-A224-4B01-5854-77090FA4A1D3}"/>
              </a:ext>
            </a:extLst>
          </p:cNvPr>
          <p:cNvSpPr/>
          <p:nvPr/>
        </p:nvSpPr>
        <p:spPr>
          <a:xfrm>
            <a:off x="938010" y="3665857"/>
            <a:ext cx="6995375" cy="321972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12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E9FB4-65CF-5B74-5184-0CDB4AD7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19" y="235307"/>
            <a:ext cx="6667500" cy="952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DAF895-16B8-8338-AE7A-D438F979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33" y="1572963"/>
            <a:ext cx="5727699" cy="1858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36A2B8-B024-B4CB-C8F4-202408056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69" y="1548417"/>
            <a:ext cx="5727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EB9BDA-1B2E-4866-555E-7CFDAB4E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36" y="983194"/>
            <a:ext cx="2755900" cy="6223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A89EB-7682-25F5-E90C-9B04B3BC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5" y="2371817"/>
            <a:ext cx="10786709" cy="11827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4E0A40-30EC-6A25-4F89-E2E37169E7E4}"/>
              </a:ext>
            </a:extLst>
          </p:cNvPr>
          <p:cNvSpPr/>
          <p:nvPr/>
        </p:nvSpPr>
        <p:spPr>
          <a:xfrm>
            <a:off x="9800824" y="2371817"/>
            <a:ext cx="1532586" cy="435777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3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FB6A-0B3C-724A-4F87-ED9454990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BD6C8A-B9BA-4FD9-C8B6-4EDDED5809AE}"/>
              </a:ext>
            </a:extLst>
          </p:cNvPr>
          <p:cNvSpPr txBox="1"/>
          <p:nvPr/>
        </p:nvSpPr>
        <p:spPr>
          <a:xfrm>
            <a:off x="464948" y="858729"/>
            <a:ext cx="11567236" cy="80729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indent="490538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Дорожки»</a:t>
            </a: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фигуры 2 группы, состоящие из вариаций основного хода и разнообразных движений на пружинке, длительностью </a:t>
            </a:r>
            <a:r>
              <a:rPr lang="ru-RU" sz="2000" kern="100" dirty="0">
                <a:solidFill>
                  <a:srgbClr val="002060"/>
                </a:solidFill>
                <a:effectLst/>
                <a:highlight>
                  <a:srgbClr val="FFD579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менее 2 тактов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4FEAD-D141-B210-CC53-43ABBE1ECFDD}"/>
              </a:ext>
            </a:extLst>
          </p:cNvPr>
          <p:cNvSpPr txBox="1"/>
          <p:nvPr/>
        </p:nvSpPr>
        <p:spPr>
          <a:xfrm>
            <a:off x="464948" y="2797578"/>
            <a:ext cx="11567236" cy="113665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indent="463550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ТФ 3 – танцевальные фигуры 3 группы – контактные парные танцевальные фигуры, исполненные без полного основного хода при взаимодействии партнеров, длительностью </a:t>
            </a:r>
            <a:r>
              <a:rPr lang="ru-RU" sz="2000" kern="1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менее 2 тактов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6DE62-8219-960E-74E7-8C944E23AA02}"/>
              </a:ext>
            </a:extLst>
          </p:cNvPr>
          <p:cNvSpPr txBox="1"/>
          <p:nvPr/>
        </p:nvSpPr>
        <p:spPr>
          <a:xfrm>
            <a:off x="464948" y="5065780"/>
            <a:ext cx="11567235" cy="130817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indent="463550">
              <a:lnSpc>
                <a:spcPct val="112000"/>
              </a:lnSpc>
              <a:spcAft>
                <a:spcPts val="50"/>
              </a:spcAft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«Джаз» – танцевальные фигуры 4 группы – бесконтактные танцевальные фигуры, исполненные партнерами самостоятельно (вращения, фигуры из других видов танца, линейные фигуры, синхронные и асинхронные движения, не относящиеся к другим группам танцевальных фигур)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C3CAB-838C-11E2-A389-BAEBA6E8E479}"/>
              </a:ext>
            </a:extLst>
          </p:cNvPr>
          <p:cNvSpPr txBox="1"/>
          <p:nvPr/>
        </p:nvSpPr>
        <p:spPr>
          <a:xfrm>
            <a:off x="5250795" y="286101"/>
            <a:ext cx="6781388" cy="516361"/>
          </a:xfrm>
          <a:prstGeom prst="rect">
            <a:avLst/>
          </a:prstGeom>
          <a:solidFill>
            <a:srgbClr val="941651"/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 2 – танцевальные фигуры 2 группы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758BC-1D37-B576-7401-150DED2017E5}"/>
              </a:ext>
            </a:extLst>
          </p:cNvPr>
          <p:cNvSpPr txBox="1"/>
          <p:nvPr/>
        </p:nvSpPr>
        <p:spPr>
          <a:xfrm>
            <a:off x="5238045" y="2281217"/>
            <a:ext cx="6781388" cy="516361"/>
          </a:xfrm>
          <a:prstGeom prst="rect">
            <a:avLst/>
          </a:prstGeom>
          <a:solidFill>
            <a:srgbClr val="941651"/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 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танцевальные фигуры 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группы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846C5-7C1E-8B9C-79AF-4929D51FF9D8}"/>
              </a:ext>
            </a:extLst>
          </p:cNvPr>
          <p:cNvSpPr txBox="1"/>
          <p:nvPr/>
        </p:nvSpPr>
        <p:spPr>
          <a:xfrm>
            <a:off x="5238045" y="4355454"/>
            <a:ext cx="6781388" cy="516361"/>
          </a:xfrm>
          <a:prstGeom prst="rect">
            <a:avLst/>
          </a:prstGeom>
          <a:solidFill>
            <a:srgbClr val="941651"/>
          </a:solidFill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ТФ 4 – танцевальные фигуры 4 группы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B2340-E6A8-10D8-3BC0-51131445F2D1}"/>
              </a:ext>
            </a:extLst>
          </p:cNvPr>
          <p:cNvSpPr txBox="1"/>
          <p:nvPr/>
        </p:nvSpPr>
        <p:spPr>
          <a:xfrm>
            <a:off x="6387962" y="1560703"/>
            <a:ext cx="5530235" cy="144334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138113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1.20. Рестарт – возобновление выступления после остановки обоих партнеров, </a:t>
            </a:r>
            <a:r>
              <a:rPr lang="ru-RU" sz="2000" kern="1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продлившейся более одного такта</a:t>
            </a: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136EA-4FED-47FF-E358-20FE79B84141}"/>
              </a:ext>
            </a:extLst>
          </p:cNvPr>
          <p:cNvSpPr txBox="1"/>
          <p:nvPr/>
        </p:nvSpPr>
        <p:spPr>
          <a:xfrm>
            <a:off x="6387962" y="3293321"/>
            <a:ext cx="5530235" cy="224104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92075" marR="41275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1.22. Ошибка синхронности – неодновременные движения спортсменов группы, воспринимаемые как потеря ритма, </a:t>
            </a:r>
            <a:r>
              <a:rPr lang="ru-RU" sz="2000" kern="100" dirty="0">
                <a:solidFill>
                  <a:srgbClr val="002060"/>
                </a:solidFill>
                <a:highlight>
                  <a:srgbClr val="FFD57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когда один спортсмен делает движение в сильную долю, другой – это же движение в слабую долю</a:t>
            </a: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5F35F-1333-3681-D627-07BDD35ADABF}"/>
              </a:ext>
            </a:extLst>
          </p:cNvPr>
          <p:cNvSpPr txBox="1"/>
          <p:nvPr/>
        </p:nvSpPr>
        <p:spPr>
          <a:xfrm>
            <a:off x="6479621" y="5564327"/>
            <a:ext cx="5346916" cy="106894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i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иные ошибки синхронности снижается оценка в точности исполнения танцевальных фигур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6C9C7-D70B-E122-4DE0-4FF3BCC1DB3B}"/>
              </a:ext>
            </a:extLst>
          </p:cNvPr>
          <p:cNvSpPr txBox="1"/>
          <p:nvPr/>
        </p:nvSpPr>
        <p:spPr>
          <a:xfrm>
            <a:off x="401324" y="1619155"/>
            <a:ext cx="5167395" cy="11240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92075" marR="533400" lvl="1">
              <a:lnSpc>
                <a:spcPct val="115000"/>
              </a:lnSpc>
              <a:buSzPts val="1400"/>
              <a:tabLst>
                <a:tab pos="1708150" algn="l"/>
              </a:tabLst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1.18. Рестарт – возобновление выступления после остановки обоих партнеров.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D8FA3-A6A1-680E-55A6-0C9021EAF15E}"/>
              </a:ext>
            </a:extLst>
          </p:cNvPr>
          <p:cNvSpPr txBox="1"/>
          <p:nvPr/>
        </p:nvSpPr>
        <p:spPr>
          <a:xfrm>
            <a:off x="401325" y="3429000"/>
            <a:ext cx="4749748" cy="183191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38113" marR="533400" lvl="1">
              <a:lnSpc>
                <a:spcPct val="115000"/>
              </a:lnSpc>
              <a:buSzPts val="1400"/>
              <a:tabLst>
                <a:tab pos="1708150" algn="l"/>
              </a:tabLst>
            </a:pPr>
            <a:r>
              <a:rPr lang="ru-RU" sz="20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1.20. Ошибка синхронности – неодновременные движения спортсменов группы, воспринимаемые как потеря ритма.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C48E4E-FBC1-4373-F658-003A5B7A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02" y="266492"/>
            <a:ext cx="2432629" cy="9554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5577CC-A9A0-5954-60BD-5C3F95FC0B19}"/>
              </a:ext>
            </a:extLst>
          </p:cNvPr>
          <p:cNvSpPr txBox="1"/>
          <p:nvPr/>
        </p:nvSpPr>
        <p:spPr>
          <a:xfrm>
            <a:off x="1479686" y="528900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1C1FB80-F90D-A79C-B4B3-ED792F94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407" y="259312"/>
            <a:ext cx="2432629" cy="9554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F9A5E3-74EF-5C77-08C1-7A380CCF02EA}"/>
              </a:ext>
            </a:extLst>
          </p:cNvPr>
          <p:cNvSpPr txBox="1"/>
          <p:nvPr/>
        </p:nvSpPr>
        <p:spPr>
          <a:xfrm>
            <a:off x="7986391" y="521720"/>
            <a:ext cx="2248663" cy="4094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ru-RU" sz="2400" b="1" kern="100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400" b="1" dirty="0">
              <a:solidFill>
                <a:srgbClr val="011893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2CB4B63-7011-1308-2DD0-E96F30DA27F1}"/>
              </a:ext>
            </a:extLst>
          </p:cNvPr>
          <p:cNvCxnSpPr/>
          <p:nvPr/>
        </p:nvCxnSpPr>
        <p:spPr>
          <a:xfrm>
            <a:off x="5568719" y="521720"/>
            <a:ext cx="0" cy="6111556"/>
          </a:xfrm>
          <a:prstGeom prst="line">
            <a:avLst/>
          </a:prstGeom>
          <a:ln w="34925">
            <a:solidFill>
              <a:srgbClr val="011893">
                <a:alpha val="4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2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A2EBC4-394E-31B8-75E1-4F4CFB21DF2C}"/>
              </a:ext>
            </a:extLst>
          </p:cNvPr>
          <p:cNvSpPr txBox="1"/>
          <p:nvPr/>
        </p:nvSpPr>
        <p:spPr>
          <a:xfrm>
            <a:off x="549203" y="368157"/>
            <a:ext cx="3960804" cy="5359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800" b="1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1.19. Потеря ритма: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6CE01-68C2-BD3F-4493-92BF86D8BF5B}"/>
              </a:ext>
            </a:extLst>
          </p:cNvPr>
          <p:cNvSpPr txBox="1"/>
          <p:nvPr/>
        </p:nvSpPr>
        <p:spPr>
          <a:xfrm>
            <a:off x="1143784" y="5692441"/>
            <a:ext cx="10758914" cy="863573"/>
          </a:xfrm>
          <a:prstGeom prst="rect">
            <a:avLst/>
          </a:prstGeom>
          <a:solidFill>
            <a:srgbClr val="C00000">
              <a:alpha val="71885"/>
            </a:srgbClr>
          </a:solidFill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2000" kern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причина остановки – падение при исполнении акробатического элемента, то штраф за потерю ритма не проставляется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27081A-F7B0-5083-6CF0-EAC85826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3" y="1442260"/>
            <a:ext cx="431828" cy="4215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0B8F19-1C67-4287-8993-CAA781E0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3" y="2421436"/>
            <a:ext cx="431828" cy="421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55C858-A9B9-E998-C6E0-A4FEA1FE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4" y="3457786"/>
            <a:ext cx="431828" cy="421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E3ED8B-2B71-E0E0-F8A0-978C7730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4" y="4119003"/>
            <a:ext cx="431828" cy="4215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7F7D1A-3758-30A2-33C3-1D41F0C2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4" y="4783366"/>
            <a:ext cx="431828" cy="421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726DDF-35D6-F4AB-0C05-8C482EB4CFD9}"/>
              </a:ext>
            </a:extLst>
          </p:cNvPr>
          <p:cNvSpPr txBox="1"/>
          <p:nvPr/>
        </p:nvSpPr>
        <p:spPr>
          <a:xfrm>
            <a:off x="978712" y="1251210"/>
            <a:ext cx="10923986" cy="68775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300"/>
              </a:spcAft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выпрямление рабочей ноги в слабую долю (на счет 2 и 4 такта) и/или постановка – в сильную долю (на счет 1 и 3 такта) – при исполнении основного хода и его вариаций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E11833-0935-4298-D5B7-8AD1556707D2}"/>
              </a:ext>
            </a:extLst>
          </p:cNvPr>
          <p:cNvSpPr txBox="1"/>
          <p:nvPr/>
        </p:nvSpPr>
        <p:spPr>
          <a:xfrm>
            <a:off x="978712" y="2220149"/>
            <a:ext cx="10923986" cy="9979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300"/>
              </a:spcAft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спортсменов никоим образом не соотносятся ни с сильной, ни со слабой долей – во время исполнения программы (в любом месте программы) если фонограмма (в том числе не в стиле «рок-н-ролл») содержит ясно звучащий ритмический рисунок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0A39BC-4758-14A1-18A7-D25B24FB935E}"/>
              </a:ext>
            </a:extLst>
          </p:cNvPr>
          <p:cNvSpPr txBox="1"/>
          <p:nvPr/>
        </p:nvSpPr>
        <p:spPr>
          <a:xfrm>
            <a:off x="978712" y="3459625"/>
            <a:ext cx="10923986" cy="3775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30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незапланированная 	остановка во время исполнения программы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5BDA14-072D-002E-0B90-AE68086EB1DB}"/>
              </a:ext>
            </a:extLst>
          </p:cNvPr>
          <p:cNvSpPr txBox="1"/>
          <p:nvPr/>
        </p:nvSpPr>
        <p:spPr>
          <a:xfrm>
            <a:off x="978712" y="4160514"/>
            <a:ext cx="6098582" cy="3775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30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при исполнении акробатической фигуры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2B0406-4421-C845-2AAC-66BEDEE606A8}"/>
              </a:ext>
            </a:extLst>
          </p:cNvPr>
          <p:cNvSpPr txBox="1"/>
          <p:nvPr/>
        </p:nvSpPr>
        <p:spPr>
          <a:xfrm>
            <a:off x="978712" y="4780220"/>
            <a:ext cx="10923986" cy="3775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96838" marR="41275" algn="just">
              <a:lnSpc>
                <a:spcPct val="112000"/>
              </a:lnSpc>
              <a:spcAft>
                <a:spcPts val="300"/>
              </a:spcAft>
              <a:buNone/>
            </a:pPr>
            <a:r>
              <a:rPr lang="ru-RU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в танцевальной части (не при выполнении элемента)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8DE4AF-54E6-1225-D90B-0803D79A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2" y="5739594"/>
            <a:ext cx="854482" cy="8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586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{C9D40132-ED4F-A843-89DE-78B7C3A1224C}tf16401369</Template>
  <TotalTime>4939</TotalTime>
  <Words>6391</Words>
  <Application>Microsoft Macintosh PowerPoint</Application>
  <PresentationFormat>Широкоэкранный</PresentationFormat>
  <Paragraphs>828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3" baseType="lpstr">
      <vt:lpstr>Системный шрифт, обычный</vt:lpstr>
      <vt:lpstr>Proxima Nova Bold</vt:lpstr>
      <vt:lpstr>Arial</vt:lpstr>
      <vt:lpstr>Calibri</vt:lpstr>
      <vt:lpstr>Calibri Light</vt:lpstr>
      <vt:lpstr>Rockwell</vt:lpstr>
      <vt:lpstr>Wingdings</vt:lpstr>
      <vt:lpstr>Атлас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Деркач Елена Николаевна</dc:creator>
  <cp:lastModifiedBy>Зуев Кирилл</cp:lastModifiedBy>
  <cp:revision>688</cp:revision>
  <dcterms:created xsi:type="dcterms:W3CDTF">2022-12-23T21:12:38Z</dcterms:created>
  <dcterms:modified xsi:type="dcterms:W3CDTF">2026-02-05T15:47:26Z</dcterms:modified>
</cp:coreProperties>
</file>