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0"/>
  </p:notesMasterIdLst>
  <p:sldIdLst>
    <p:sldId id="332" r:id="rId2"/>
    <p:sldId id="477" r:id="rId3"/>
    <p:sldId id="501" r:id="rId4"/>
    <p:sldId id="503" r:id="rId5"/>
    <p:sldId id="478" r:id="rId6"/>
    <p:sldId id="480" r:id="rId7"/>
    <p:sldId id="259" r:id="rId8"/>
    <p:sldId id="266" r:id="rId9"/>
    <p:sldId id="516" r:id="rId10"/>
    <p:sldId id="269" r:id="rId11"/>
    <p:sldId id="528" r:id="rId12"/>
    <p:sldId id="524" r:id="rId13"/>
    <p:sldId id="525" r:id="rId14"/>
    <p:sldId id="527" r:id="rId15"/>
    <p:sldId id="482" r:id="rId16"/>
    <p:sldId id="479" r:id="rId17"/>
    <p:sldId id="481" r:id="rId18"/>
    <p:sldId id="487" r:id="rId19"/>
    <p:sldId id="488" r:id="rId20"/>
    <p:sldId id="511" r:id="rId21"/>
    <p:sldId id="515" r:id="rId22"/>
    <p:sldId id="512" r:id="rId23"/>
    <p:sldId id="491" r:id="rId24"/>
    <p:sldId id="492" r:id="rId25"/>
    <p:sldId id="493" r:id="rId26"/>
    <p:sldId id="494" r:id="rId27"/>
    <p:sldId id="502" r:id="rId28"/>
    <p:sldId id="504" r:id="rId29"/>
    <p:sldId id="330" r:id="rId30"/>
    <p:sldId id="505" r:id="rId31"/>
    <p:sldId id="507" r:id="rId32"/>
    <p:sldId id="508" r:id="rId33"/>
    <p:sldId id="495" r:id="rId34"/>
    <p:sldId id="496" r:id="rId35"/>
    <p:sldId id="522" r:id="rId36"/>
    <p:sldId id="497" r:id="rId37"/>
    <p:sldId id="498" r:id="rId38"/>
    <p:sldId id="25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BC63D-7A5E-0C40-2886-ACD8BA99461D}" name="Деркач Елена Николаевна" initials="ЕД" userId="S::e.derkach@zenit.ru::c78b5131-bbc7-4350-b955-057ca0490f76" providerId="AD"/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05493"/>
    <a:srgbClr val="008F00"/>
    <a:srgbClr val="011893"/>
    <a:srgbClr val="521B93"/>
    <a:srgbClr val="D6D6D6"/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/>
    <p:restoredTop sz="95840"/>
  </p:normalViewPr>
  <p:slideViewPr>
    <p:cSldViewPr snapToGrid="0">
      <p:cViewPr varScale="1">
        <p:scale>
          <a:sx n="113" d="100"/>
          <a:sy n="113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1F372-0FDF-954C-ACA5-F468C90374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3512-C6EA-1A46-AFF7-2BE887909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9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9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6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2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C590-BEAA-6943-8282-C7504442C2A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F535-00EC-9F47-B306-2BB659C1B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8B25BC-B2D0-971B-D791-23BE5FA83BE6}"/>
              </a:ext>
            </a:extLst>
          </p:cNvPr>
          <p:cNvSpPr txBox="1"/>
          <p:nvPr/>
        </p:nvSpPr>
        <p:spPr>
          <a:xfrm>
            <a:off x="1926067" y="3813638"/>
            <a:ext cx="72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Семинар ФТСАРР 01.02.2026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32AAA-D3F3-D188-F114-AB5F5341A31D}"/>
              </a:ext>
            </a:extLst>
          </p:cNvPr>
          <p:cNvSpPr txBox="1"/>
          <p:nvPr/>
        </p:nvSpPr>
        <p:spPr>
          <a:xfrm>
            <a:off x="1926067" y="4449126"/>
            <a:ext cx="58736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Ведущие :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Деркач Елена Николаевна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Пайвина Наталья Викторовна</a:t>
            </a:r>
            <a:endParaRPr lang="en-US" sz="1400" dirty="0">
              <a:solidFill>
                <a:schemeClr val="bg1"/>
              </a:solidFill>
              <a:latin typeface="Proxima Nova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BAEA0-B59A-A8FE-E618-2F407D940B6C}"/>
              </a:ext>
            </a:extLst>
          </p:cNvPr>
          <p:cNvSpPr txBox="1"/>
          <p:nvPr/>
        </p:nvSpPr>
        <p:spPr>
          <a:xfrm>
            <a:off x="1926066" y="2295565"/>
            <a:ext cx="7469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ТАНЦЕВАЛЬНЫЕ ФИГУРЫ</a:t>
            </a:r>
          </a:p>
          <a:p>
            <a:pPr algn="l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КОМПОЗИЦИЯ</a:t>
            </a:r>
            <a:endParaRPr lang="ru-RU" sz="3600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2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E445C-DF81-43E2-91A2-D5C8F66D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F858DA-55AE-C58C-A17C-D0EB72428FAA}"/>
              </a:ext>
            </a:extLst>
          </p:cNvPr>
          <p:cNvSpPr txBox="1"/>
          <p:nvPr/>
        </p:nvSpPr>
        <p:spPr>
          <a:xfrm>
            <a:off x="359268" y="3732391"/>
            <a:ext cx="1412250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C632F-8295-1133-2C4F-248CDB681028}"/>
              </a:ext>
            </a:extLst>
          </p:cNvPr>
          <p:cNvSpPr txBox="1"/>
          <p:nvPr/>
        </p:nvSpPr>
        <p:spPr>
          <a:xfrm>
            <a:off x="2860646" y="2136257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38113" indent="-3810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точность и качество исполнения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 программы в целом</a:t>
            </a:r>
          </a:p>
          <a:p>
            <a:pPr marL="138113" indent="-38100"/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4-10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11-13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14-17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E90F7E-007C-AD40-175E-2B61F15404AE}"/>
              </a:ext>
            </a:extLst>
          </p:cNvPr>
          <p:cNvSpPr txBox="1"/>
          <p:nvPr/>
        </p:nvSpPr>
        <p:spPr>
          <a:xfrm>
            <a:off x="2863706" y="3001996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1 (основной ход)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452C3-27E3-5ADA-1E9D-7142F643B983}"/>
              </a:ext>
            </a:extLst>
          </p:cNvPr>
          <p:cNvSpPr txBox="1"/>
          <p:nvPr/>
        </p:nvSpPr>
        <p:spPr>
          <a:xfrm>
            <a:off x="10250733" y="213625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баллов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977C01B-D736-F900-D748-00DE4DC513F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1771518" y="2482553"/>
            <a:ext cx="1089128" cy="173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5D58568-FB77-798F-939A-C844B7CC2B19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 flipV="1">
            <a:off x="1771518" y="3348292"/>
            <a:ext cx="1092188" cy="86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337DC0D-622B-BC91-0D20-8A3F1F939D0B}"/>
              </a:ext>
            </a:extLst>
          </p:cNvPr>
          <p:cNvCxnSpPr>
            <a:cxnSpLocks/>
            <a:stCxn id="6" idx="3"/>
            <a:endCxn id="58" idx="1"/>
          </p:cNvCxnSpPr>
          <p:nvPr/>
        </p:nvCxnSpPr>
        <p:spPr>
          <a:xfrm>
            <a:off x="1771518" y="4213300"/>
            <a:ext cx="1092188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FA76EF50-7319-7738-17CD-0ACFBA5365D9}"/>
              </a:ext>
            </a:extLst>
          </p:cNvPr>
          <p:cNvCxnSpPr>
            <a:cxnSpLocks/>
            <a:stCxn id="6" idx="3"/>
            <a:endCxn id="59" idx="1"/>
          </p:cNvCxnSpPr>
          <p:nvPr/>
        </p:nvCxnSpPr>
        <p:spPr>
          <a:xfrm>
            <a:off x="1771518" y="4213300"/>
            <a:ext cx="1092188" cy="89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ашивка 52">
            <a:extLst>
              <a:ext uri="{FF2B5EF4-FFF2-40B4-BE49-F238E27FC236}">
                <a16:creationId xmlns:a16="http://schemas.microsoft.com/office/drawing/2014/main" id="{DFD6066A-9522-D31E-90A3-E2F866BF4346}"/>
              </a:ext>
            </a:extLst>
          </p:cNvPr>
          <p:cNvSpPr/>
          <p:nvPr/>
        </p:nvSpPr>
        <p:spPr>
          <a:xfrm flipV="1">
            <a:off x="9755070" y="236314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268BD39-640C-2D0D-1003-94F63F4CAF5C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>
            <a:off x="1771518" y="4213300"/>
            <a:ext cx="1092188" cy="179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757BF34-FD73-69CB-AF33-FC00C8B54377}"/>
              </a:ext>
            </a:extLst>
          </p:cNvPr>
          <p:cNvSpPr txBox="1"/>
          <p:nvPr/>
        </p:nvSpPr>
        <p:spPr>
          <a:xfrm>
            <a:off x="2863706" y="3867734"/>
            <a:ext cx="6703897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2 (вариации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D585C7-F694-C4F6-DF2E-C838885D7F33}"/>
              </a:ext>
            </a:extLst>
          </p:cNvPr>
          <p:cNvSpPr txBox="1"/>
          <p:nvPr/>
        </p:nvSpPr>
        <p:spPr>
          <a:xfrm>
            <a:off x="2863706" y="4763150"/>
            <a:ext cx="670389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3 (в контакте без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26E62F-679C-B3CC-604A-1BC7FCC5AA40}"/>
              </a:ext>
            </a:extLst>
          </p:cNvPr>
          <p:cNvSpPr txBox="1"/>
          <p:nvPr/>
        </p:nvSpPr>
        <p:spPr>
          <a:xfrm>
            <a:off x="2863706" y="5658566"/>
            <a:ext cx="6703895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4 (иное)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F10197-9E0F-B291-8E37-7F87A0E1FA76}"/>
              </a:ext>
            </a:extLst>
          </p:cNvPr>
          <p:cNvSpPr txBox="1"/>
          <p:nvPr/>
        </p:nvSpPr>
        <p:spPr>
          <a:xfrm>
            <a:off x="10250733" y="386700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2" name="Нашивка 71">
            <a:extLst>
              <a:ext uri="{FF2B5EF4-FFF2-40B4-BE49-F238E27FC236}">
                <a16:creationId xmlns:a16="http://schemas.microsoft.com/office/drawing/2014/main" id="{55F63B6B-F773-5589-3830-080C84E7F84C}"/>
              </a:ext>
            </a:extLst>
          </p:cNvPr>
          <p:cNvSpPr/>
          <p:nvPr/>
        </p:nvSpPr>
        <p:spPr>
          <a:xfrm flipV="1">
            <a:off x="9755070" y="409389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4F99D09-EA8F-12C8-1ED6-81101BF48FF4}"/>
              </a:ext>
            </a:extLst>
          </p:cNvPr>
          <p:cNvSpPr txBox="1"/>
          <p:nvPr/>
        </p:nvSpPr>
        <p:spPr>
          <a:xfrm>
            <a:off x="10250733" y="476315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4" name="Нашивка 73">
            <a:extLst>
              <a:ext uri="{FF2B5EF4-FFF2-40B4-BE49-F238E27FC236}">
                <a16:creationId xmlns:a16="http://schemas.microsoft.com/office/drawing/2014/main" id="{F6CD0E44-286F-EAE9-E538-0EB236115651}"/>
              </a:ext>
            </a:extLst>
          </p:cNvPr>
          <p:cNvSpPr/>
          <p:nvPr/>
        </p:nvSpPr>
        <p:spPr>
          <a:xfrm flipV="1">
            <a:off x="9755070" y="499003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441813-E080-6B78-BD43-441D8C53582B}"/>
              </a:ext>
            </a:extLst>
          </p:cNvPr>
          <p:cNvSpPr txBox="1"/>
          <p:nvPr/>
        </p:nvSpPr>
        <p:spPr>
          <a:xfrm>
            <a:off x="10250733" y="5658568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6" name="Нашивка 75">
            <a:extLst>
              <a:ext uri="{FF2B5EF4-FFF2-40B4-BE49-F238E27FC236}">
                <a16:creationId xmlns:a16="http://schemas.microsoft.com/office/drawing/2014/main" id="{494C57F4-420C-B37C-24DB-F7C112383D53}"/>
              </a:ext>
            </a:extLst>
          </p:cNvPr>
          <p:cNvSpPr/>
          <p:nvPr/>
        </p:nvSpPr>
        <p:spPr>
          <a:xfrm flipV="1">
            <a:off x="9755070" y="5885455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CE5BB4-6F33-B222-6C57-3A1DFB08BBC4}"/>
              </a:ext>
            </a:extLst>
          </p:cNvPr>
          <p:cNvSpPr txBox="1"/>
          <p:nvPr/>
        </p:nvSpPr>
        <p:spPr>
          <a:xfrm>
            <a:off x="10250733" y="300163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8" name="Нашивка 77">
            <a:extLst>
              <a:ext uri="{FF2B5EF4-FFF2-40B4-BE49-F238E27FC236}">
                <a16:creationId xmlns:a16="http://schemas.microsoft.com/office/drawing/2014/main" id="{76F0AA4C-191A-50CE-2888-122BD3716768}"/>
              </a:ext>
            </a:extLst>
          </p:cNvPr>
          <p:cNvSpPr/>
          <p:nvPr/>
        </p:nvSpPr>
        <p:spPr>
          <a:xfrm flipV="1">
            <a:off x="9755070" y="322851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12EBB20-1B89-1228-17E8-F295C5741507}"/>
              </a:ext>
            </a:extLst>
          </p:cNvPr>
          <p:cNvSpPr txBox="1"/>
          <p:nvPr/>
        </p:nvSpPr>
        <p:spPr>
          <a:xfrm>
            <a:off x="510403" y="282224"/>
            <a:ext cx="1117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Упрощенная система оценки компонента «Танцевальные фигуры»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E4E054-7E20-9064-06A7-974A9AA096AE}"/>
              </a:ext>
            </a:extLst>
          </p:cNvPr>
          <p:cNvSpPr/>
          <p:nvPr/>
        </p:nvSpPr>
        <p:spPr>
          <a:xfrm>
            <a:off x="1885289" y="1007603"/>
            <a:ext cx="3877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пары на площадке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AA9EB0-8CEB-CC55-947D-FA9A81BB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96" y="1033749"/>
            <a:ext cx="1031274" cy="52322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6B75E4-691C-3343-F02C-730E44BC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87" y="868573"/>
            <a:ext cx="3232250" cy="9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1FBB-C768-5427-FB0F-0280729D6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717587-98C0-A48F-5712-B4C5F9A0BB12}"/>
              </a:ext>
            </a:extLst>
          </p:cNvPr>
          <p:cNvSpPr txBox="1"/>
          <p:nvPr/>
        </p:nvSpPr>
        <p:spPr>
          <a:xfrm>
            <a:off x="359268" y="3732391"/>
            <a:ext cx="1412250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A1ECC-B625-246F-BB6F-4CF3BD344539}"/>
              </a:ext>
            </a:extLst>
          </p:cNvPr>
          <p:cNvSpPr txBox="1"/>
          <p:nvPr/>
        </p:nvSpPr>
        <p:spPr>
          <a:xfrm>
            <a:off x="2860646" y="2136257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38113" indent="-3810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точность и качество исполнения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 программы в целом</a:t>
            </a:r>
          </a:p>
          <a:p>
            <a:pPr marL="138113" indent="-38100"/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4-10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11-13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14-17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36FCE3-BB85-78EB-5FDB-A5E7E300FA77}"/>
              </a:ext>
            </a:extLst>
          </p:cNvPr>
          <p:cNvSpPr txBox="1"/>
          <p:nvPr/>
        </p:nvSpPr>
        <p:spPr>
          <a:xfrm>
            <a:off x="2863706" y="3001996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1 (основной ход)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376175-BE30-987E-E5B2-7BEEE0298D39}"/>
              </a:ext>
            </a:extLst>
          </p:cNvPr>
          <p:cNvSpPr txBox="1"/>
          <p:nvPr/>
        </p:nvSpPr>
        <p:spPr>
          <a:xfrm>
            <a:off x="10250733" y="213625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баллов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BCFBE18-8C5A-EE15-F2CE-6D3A5D683E1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1771518" y="2482553"/>
            <a:ext cx="1089128" cy="173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EB0FEE8-9AD0-1010-DFBC-A785F5F7F430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 flipV="1">
            <a:off x="1771518" y="3348292"/>
            <a:ext cx="1092188" cy="86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FEDFE76-02AD-CC65-19EB-944FC5F86424}"/>
              </a:ext>
            </a:extLst>
          </p:cNvPr>
          <p:cNvCxnSpPr>
            <a:cxnSpLocks/>
            <a:stCxn id="6" idx="3"/>
            <a:endCxn id="58" idx="1"/>
          </p:cNvCxnSpPr>
          <p:nvPr/>
        </p:nvCxnSpPr>
        <p:spPr>
          <a:xfrm>
            <a:off x="1771518" y="4213300"/>
            <a:ext cx="1092188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C121E5DF-B9C8-1C1A-59ED-785A3F5D5976}"/>
              </a:ext>
            </a:extLst>
          </p:cNvPr>
          <p:cNvCxnSpPr>
            <a:cxnSpLocks/>
            <a:stCxn id="6" idx="3"/>
            <a:endCxn id="59" idx="1"/>
          </p:cNvCxnSpPr>
          <p:nvPr/>
        </p:nvCxnSpPr>
        <p:spPr>
          <a:xfrm>
            <a:off x="1771518" y="4213300"/>
            <a:ext cx="1092188" cy="89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ашивка 52">
            <a:extLst>
              <a:ext uri="{FF2B5EF4-FFF2-40B4-BE49-F238E27FC236}">
                <a16:creationId xmlns:a16="http://schemas.microsoft.com/office/drawing/2014/main" id="{DB0A80E0-2F89-57A3-E28A-AB09500FA894}"/>
              </a:ext>
            </a:extLst>
          </p:cNvPr>
          <p:cNvSpPr/>
          <p:nvPr/>
        </p:nvSpPr>
        <p:spPr>
          <a:xfrm flipV="1">
            <a:off x="9755070" y="236314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9C091F0-5024-3321-6F07-B0D3CD5C1BF4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>
            <a:off x="1771518" y="4213300"/>
            <a:ext cx="1092188" cy="179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0B6EAD8-7FD7-D035-78C4-A51153652E86}"/>
              </a:ext>
            </a:extLst>
          </p:cNvPr>
          <p:cNvSpPr txBox="1"/>
          <p:nvPr/>
        </p:nvSpPr>
        <p:spPr>
          <a:xfrm>
            <a:off x="2863706" y="3867734"/>
            <a:ext cx="6703897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2 (вариации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A924FE-8FB0-B2CA-7284-F913BAB1768E}"/>
              </a:ext>
            </a:extLst>
          </p:cNvPr>
          <p:cNvSpPr txBox="1"/>
          <p:nvPr/>
        </p:nvSpPr>
        <p:spPr>
          <a:xfrm>
            <a:off x="2863706" y="4763150"/>
            <a:ext cx="670389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3 (в контакте без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AD7564-0A27-CBAB-592C-64EEB115B419}"/>
              </a:ext>
            </a:extLst>
          </p:cNvPr>
          <p:cNvSpPr txBox="1"/>
          <p:nvPr/>
        </p:nvSpPr>
        <p:spPr>
          <a:xfrm>
            <a:off x="2863706" y="5658566"/>
            <a:ext cx="6703895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4 (иное)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EA889F-41E3-F1E4-4241-D853E0D4BA0E}"/>
              </a:ext>
            </a:extLst>
          </p:cNvPr>
          <p:cNvSpPr txBox="1"/>
          <p:nvPr/>
        </p:nvSpPr>
        <p:spPr>
          <a:xfrm>
            <a:off x="10250733" y="386700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2" name="Нашивка 71">
            <a:extLst>
              <a:ext uri="{FF2B5EF4-FFF2-40B4-BE49-F238E27FC236}">
                <a16:creationId xmlns:a16="http://schemas.microsoft.com/office/drawing/2014/main" id="{36061E9B-61BC-0F23-44AF-96740964EF40}"/>
              </a:ext>
            </a:extLst>
          </p:cNvPr>
          <p:cNvSpPr/>
          <p:nvPr/>
        </p:nvSpPr>
        <p:spPr>
          <a:xfrm flipV="1">
            <a:off x="9755070" y="409389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2931AB-C2D6-48B7-4166-2AF2B882256A}"/>
              </a:ext>
            </a:extLst>
          </p:cNvPr>
          <p:cNvSpPr txBox="1"/>
          <p:nvPr/>
        </p:nvSpPr>
        <p:spPr>
          <a:xfrm>
            <a:off x="10250733" y="476315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4" name="Нашивка 73">
            <a:extLst>
              <a:ext uri="{FF2B5EF4-FFF2-40B4-BE49-F238E27FC236}">
                <a16:creationId xmlns:a16="http://schemas.microsoft.com/office/drawing/2014/main" id="{E941FAC3-3FCC-6141-2B55-6C4BD29A1BAE}"/>
              </a:ext>
            </a:extLst>
          </p:cNvPr>
          <p:cNvSpPr/>
          <p:nvPr/>
        </p:nvSpPr>
        <p:spPr>
          <a:xfrm flipV="1">
            <a:off x="9755070" y="499003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EFCA9C-59FA-3673-BFA2-133B3DC578B3}"/>
              </a:ext>
            </a:extLst>
          </p:cNvPr>
          <p:cNvSpPr txBox="1"/>
          <p:nvPr/>
        </p:nvSpPr>
        <p:spPr>
          <a:xfrm>
            <a:off x="10250733" y="5658568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6" name="Нашивка 75">
            <a:extLst>
              <a:ext uri="{FF2B5EF4-FFF2-40B4-BE49-F238E27FC236}">
                <a16:creationId xmlns:a16="http://schemas.microsoft.com/office/drawing/2014/main" id="{7376EA19-2D48-67BE-ADFA-32C8D86A6E57}"/>
              </a:ext>
            </a:extLst>
          </p:cNvPr>
          <p:cNvSpPr/>
          <p:nvPr/>
        </p:nvSpPr>
        <p:spPr>
          <a:xfrm flipV="1">
            <a:off x="9755070" y="5885455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A179E2C-959E-9DDC-A83E-5D9393825367}"/>
              </a:ext>
            </a:extLst>
          </p:cNvPr>
          <p:cNvSpPr txBox="1"/>
          <p:nvPr/>
        </p:nvSpPr>
        <p:spPr>
          <a:xfrm>
            <a:off x="10250733" y="300163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8" name="Нашивка 77">
            <a:extLst>
              <a:ext uri="{FF2B5EF4-FFF2-40B4-BE49-F238E27FC236}">
                <a16:creationId xmlns:a16="http://schemas.microsoft.com/office/drawing/2014/main" id="{CC4CF37A-F995-845F-C820-4D0BF3DC1C01}"/>
              </a:ext>
            </a:extLst>
          </p:cNvPr>
          <p:cNvSpPr/>
          <p:nvPr/>
        </p:nvSpPr>
        <p:spPr>
          <a:xfrm flipV="1">
            <a:off x="9755070" y="322851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A9B548-FB73-6B3A-90B1-AB1CCB2D554A}"/>
              </a:ext>
            </a:extLst>
          </p:cNvPr>
          <p:cNvSpPr txBox="1"/>
          <p:nvPr/>
        </p:nvSpPr>
        <p:spPr>
          <a:xfrm>
            <a:off x="510403" y="282224"/>
            <a:ext cx="1117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Упрощенная система оценки компонента «Танцевальные фигуры»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C767FA-B589-F8B2-16B7-49E8B63DEC33}"/>
              </a:ext>
            </a:extLst>
          </p:cNvPr>
          <p:cNvSpPr/>
          <p:nvPr/>
        </p:nvSpPr>
        <p:spPr>
          <a:xfrm>
            <a:off x="1885289" y="1007603"/>
            <a:ext cx="3877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пары на площадке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F78DC7-AB60-495A-C490-92408AB1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96" y="1033749"/>
            <a:ext cx="1031274" cy="52322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6EC4A2-B430-E9D2-8EE2-4B01D569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87" y="868573"/>
            <a:ext cx="3232250" cy="999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31DDD-6D57-697B-15C2-D3B2C9C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95" y="2376357"/>
            <a:ext cx="10056602" cy="3129443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E7E722-0881-ABA3-6EC7-00B3DAA9ADDB}"/>
              </a:ext>
            </a:extLst>
          </p:cNvPr>
          <p:cNvSpPr/>
          <p:nvPr/>
        </p:nvSpPr>
        <p:spPr>
          <a:xfrm>
            <a:off x="7871254" y="3583459"/>
            <a:ext cx="2620283" cy="357619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6BF6D9-7B64-38B5-190E-5FAA68D93DD9}"/>
              </a:ext>
            </a:extLst>
          </p:cNvPr>
          <p:cNvSpPr/>
          <p:nvPr/>
        </p:nvSpPr>
        <p:spPr>
          <a:xfrm>
            <a:off x="510403" y="3982765"/>
            <a:ext cx="9981134" cy="330108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A988F4-B1BC-6BA5-A960-16170E31E48E}"/>
              </a:ext>
            </a:extLst>
          </p:cNvPr>
          <p:cNvSpPr/>
          <p:nvPr/>
        </p:nvSpPr>
        <p:spPr>
          <a:xfrm>
            <a:off x="510403" y="4307211"/>
            <a:ext cx="5735414" cy="367415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92FC13-8CC1-0D10-7879-E9B3C77E471A}"/>
              </a:ext>
            </a:extLst>
          </p:cNvPr>
          <p:cNvSpPr/>
          <p:nvPr/>
        </p:nvSpPr>
        <p:spPr>
          <a:xfrm>
            <a:off x="1327458" y="295591"/>
            <a:ext cx="4173512" cy="430016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2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8DB1-9235-0A60-3028-1295B7566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67D95-7E5F-27B6-06FF-E898BC3C32F5}"/>
              </a:ext>
            </a:extLst>
          </p:cNvPr>
          <p:cNvSpPr txBox="1"/>
          <p:nvPr/>
        </p:nvSpPr>
        <p:spPr>
          <a:xfrm>
            <a:off x="3570583" y="250779"/>
            <a:ext cx="474804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00013"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1 (основной ход)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5A7D8-4C05-158F-2174-8BC2229D74EF}"/>
              </a:ext>
            </a:extLst>
          </p:cNvPr>
          <p:cNvSpPr txBox="1"/>
          <p:nvPr/>
        </p:nvSpPr>
        <p:spPr>
          <a:xfrm>
            <a:off x="1567115" y="1186751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ADA0D-43F2-E951-0EB0-CDB486590A80}"/>
              </a:ext>
            </a:extLst>
          </p:cNvPr>
          <p:cNvSpPr txBox="1"/>
          <p:nvPr/>
        </p:nvSpPr>
        <p:spPr>
          <a:xfrm>
            <a:off x="3817019" y="1186751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FCBEA-34F1-74BC-E028-BD7774118433}"/>
              </a:ext>
            </a:extLst>
          </p:cNvPr>
          <p:cNvSpPr txBox="1"/>
          <p:nvPr/>
        </p:nvSpPr>
        <p:spPr>
          <a:xfrm>
            <a:off x="6256422" y="1186751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D12CE-C79F-D39A-42FC-196C6D92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6" y="1556084"/>
            <a:ext cx="612345" cy="501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103E0D-72B1-8587-15FF-725FBAE2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08" y="1556083"/>
            <a:ext cx="612345" cy="501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6B5DE4-CCAB-86F2-19BD-531D6B0F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20" y="1556083"/>
            <a:ext cx="612345" cy="501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D2EA9-6F7C-ACF6-4DA2-2A09E2BC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34" y="2911641"/>
            <a:ext cx="509946" cy="52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B7B8F-ABB9-858E-CD50-11032D972406}"/>
              </a:ext>
            </a:extLst>
          </p:cNvPr>
          <p:cNvSpPr txBox="1"/>
          <p:nvPr/>
        </p:nvSpPr>
        <p:spPr>
          <a:xfrm>
            <a:off x="1567115" y="2542309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40815-5AA1-9462-673F-C340701B32EE}"/>
              </a:ext>
            </a:extLst>
          </p:cNvPr>
          <p:cNvSpPr txBox="1"/>
          <p:nvPr/>
        </p:nvSpPr>
        <p:spPr>
          <a:xfrm>
            <a:off x="3817019" y="2542309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65E8-6A1D-59B0-1E6B-53DCE4F868A6}"/>
              </a:ext>
            </a:extLst>
          </p:cNvPr>
          <p:cNvSpPr txBox="1"/>
          <p:nvPr/>
        </p:nvSpPr>
        <p:spPr>
          <a:xfrm>
            <a:off x="6256422" y="2542309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A41F93-585C-BD7F-F2CB-CF99D9E0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92" y="2923241"/>
            <a:ext cx="612345" cy="5013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DE5EDD-69F1-D54B-8E7F-5E9DED31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2923241"/>
            <a:ext cx="509946" cy="524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100F05-6615-10D4-8DBE-345690A4D29B}"/>
              </a:ext>
            </a:extLst>
          </p:cNvPr>
          <p:cNvSpPr txBox="1"/>
          <p:nvPr/>
        </p:nvSpPr>
        <p:spPr>
          <a:xfrm>
            <a:off x="1567115" y="3897866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4B9F-364E-216E-6283-4E2B742C24D1}"/>
              </a:ext>
            </a:extLst>
          </p:cNvPr>
          <p:cNvSpPr txBox="1"/>
          <p:nvPr/>
        </p:nvSpPr>
        <p:spPr>
          <a:xfrm>
            <a:off x="3817019" y="3897866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4059D-3145-FE62-C071-E41092885905}"/>
              </a:ext>
            </a:extLst>
          </p:cNvPr>
          <p:cNvSpPr txBox="1"/>
          <p:nvPr/>
        </p:nvSpPr>
        <p:spPr>
          <a:xfrm>
            <a:off x="6256422" y="3897866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92BA18-30A7-5CC3-6578-786F4DC1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07" y="4410782"/>
            <a:ext cx="509946" cy="5245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C354CE-7FD9-425A-769C-2507EB9F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5" y="4410782"/>
            <a:ext cx="612345" cy="5013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79B888-0578-46A9-2593-E5C902CBE80B}"/>
              </a:ext>
            </a:extLst>
          </p:cNvPr>
          <p:cNvSpPr txBox="1"/>
          <p:nvPr/>
        </p:nvSpPr>
        <p:spPr>
          <a:xfrm>
            <a:off x="1567115" y="5342203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CA8B0D-6651-2B7F-83DC-CF3411B1C721}"/>
              </a:ext>
            </a:extLst>
          </p:cNvPr>
          <p:cNvSpPr txBox="1"/>
          <p:nvPr/>
        </p:nvSpPr>
        <p:spPr>
          <a:xfrm>
            <a:off x="3817019" y="5342203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70E098-6DDD-3D27-0895-9FC12FCDEBC5}"/>
              </a:ext>
            </a:extLst>
          </p:cNvPr>
          <p:cNvSpPr txBox="1"/>
          <p:nvPr/>
        </p:nvSpPr>
        <p:spPr>
          <a:xfrm>
            <a:off x="6256422" y="5342203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3225DC-3AC5-3F06-ED83-02CB5C91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44" y="5879382"/>
            <a:ext cx="509946" cy="5245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3DC5D5-CD4E-2EB8-DE2F-E180D1C0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91" y="5856182"/>
            <a:ext cx="509946" cy="5245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6F6ADC-4AF0-B6FC-DAE9-BD2F4253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5817218"/>
            <a:ext cx="509946" cy="524516"/>
          </a:xfrm>
          <a:prstGeom prst="rect">
            <a:avLst/>
          </a:prstGeom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72684770-0F68-2C2F-95BF-2061E0FF192B}"/>
              </a:ext>
            </a:extLst>
          </p:cNvPr>
          <p:cNvSpPr/>
          <p:nvPr/>
        </p:nvSpPr>
        <p:spPr>
          <a:xfrm>
            <a:off x="8603582" y="1489087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6C659-9DD2-FDF8-0CD6-13A532D83B57}"/>
              </a:ext>
            </a:extLst>
          </p:cNvPr>
          <p:cNvSpPr txBox="1"/>
          <p:nvPr/>
        </p:nvSpPr>
        <p:spPr>
          <a:xfrm>
            <a:off x="9959441" y="1547948"/>
            <a:ext cx="151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балла</a:t>
            </a:r>
            <a:endParaRPr lang="ru-RU" sz="2800" b="1" dirty="0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54700C7E-A8EC-E40D-5953-F38F42F65712}"/>
              </a:ext>
            </a:extLst>
          </p:cNvPr>
          <p:cNvSpPr/>
          <p:nvPr/>
        </p:nvSpPr>
        <p:spPr>
          <a:xfrm>
            <a:off x="8603582" y="281245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23431C-9BBE-B1D3-3988-B7E0F126D8A1}"/>
              </a:ext>
            </a:extLst>
          </p:cNvPr>
          <p:cNvSpPr txBox="1"/>
          <p:nvPr/>
        </p:nvSpPr>
        <p:spPr>
          <a:xfrm>
            <a:off x="9959441" y="2871311"/>
            <a:ext cx="170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Стрелка вправо 31">
            <a:extLst>
              <a:ext uri="{FF2B5EF4-FFF2-40B4-BE49-F238E27FC236}">
                <a16:creationId xmlns:a16="http://schemas.microsoft.com/office/drawing/2014/main" id="{F0519632-D392-57FD-1940-1EBD68D035E6}"/>
              </a:ext>
            </a:extLst>
          </p:cNvPr>
          <p:cNvSpPr/>
          <p:nvPr/>
        </p:nvSpPr>
        <p:spPr>
          <a:xfrm>
            <a:off x="8603582" y="419597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26DF22-B720-43DD-6F56-072DF5C29572}"/>
              </a:ext>
            </a:extLst>
          </p:cNvPr>
          <p:cNvSpPr txBox="1"/>
          <p:nvPr/>
        </p:nvSpPr>
        <p:spPr>
          <a:xfrm>
            <a:off x="9959441" y="4265902"/>
            <a:ext cx="177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F6460575-4A03-BED3-7788-BC9AD5F7278F}"/>
              </a:ext>
            </a:extLst>
          </p:cNvPr>
          <p:cNvSpPr/>
          <p:nvPr/>
        </p:nvSpPr>
        <p:spPr>
          <a:xfrm>
            <a:off x="8603582" y="557949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DB925-D777-D0A2-4900-409BB199C406}"/>
              </a:ext>
            </a:extLst>
          </p:cNvPr>
          <p:cNvSpPr txBox="1"/>
          <p:nvPr/>
        </p:nvSpPr>
        <p:spPr>
          <a:xfrm>
            <a:off x="9959441" y="5649422"/>
            <a:ext cx="1945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баллов</a:t>
            </a:r>
            <a:endParaRPr lang="ru-RU" sz="2800" b="1" dirty="0"/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42AC4E8D-A9A8-5373-4DAA-73654EE08D67}"/>
              </a:ext>
            </a:extLst>
          </p:cNvPr>
          <p:cNvSpPr/>
          <p:nvPr/>
        </p:nvSpPr>
        <p:spPr>
          <a:xfrm>
            <a:off x="1398979" y="2322396"/>
            <a:ext cx="10337629" cy="1443424"/>
          </a:xfrm>
          <a:prstGeom prst="frame">
            <a:avLst>
              <a:gd name="adj1" fmla="val 33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171506EC-C635-C0D5-F2E0-F3F3749CBBF3}"/>
              </a:ext>
            </a:extLst>
          </p:cNvPr>
          <p:cNvSpPr/>
          <p:nvPr/>
        </p:nvSpPr>
        <p:spPr>
          <a:xfrm>
            <a:off x="1398978" y="5157670"/>
            <a:ext cx="10337629" cy="1443424"/>
          </a:xfrm>
          <a:prstGeom prst="frame">
            <a:avLst>
              <a:gd name="adj1" fmla="val 33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A7076A5-FDBD-0934-9F75-C1F4916E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4386909"/>
            <a:ext cx="509946" cy="5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800D4-C6CF-A745-566F-75E4E7FCD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E94DC-3483-FF24-0953-BA01992B0574}"/>
              </a:ext>
            </a:extLst>
          </p:cNvPr>
          <p:cNvSpPr txBox="1"/>
          <p:nvPr/>
        </p:nvSpPr>
        <p:spPr>
          <a:xfrm>
            <a:off x="3570583" y="250779"/>
            <a:ext cx="474804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00013"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4 (иное)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C3FEC-C656-C78B-D5FF-0B4B9439620A}"/>
              </a:ext>
            </a:extLst>
          </p:cNvPr>
          <p:cNvSpPr txBox="1"/>
          <p:nvPr/>
        </p:nvSpPr>
        <p:spPr>
          <a:xfrm>
            <a:off x="1567115" y="1186751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86A49-AA28-F03B-BE0F-F403B6C2FCF3}"/>
              </a:ext>
            </a:extLst>
          </p:cNvPr>
          <p:cNvSpPr txBox="1"/>
          <p:nvPr/>
        </p:nvSpPr>
        <p:spPr>
          <a:xfrm>
            <a:off x="3817019" y="1186751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5F070-EF98-6E11-54C5-B71F3DA57A02}"/>
              </a:ext>
            </a:extLst>
          </p:cNvPr>
          <p:cNvSpPr txBox="1"/>
          <p:nvPr/>
        </p:nvSpPr>
        <p:spPr>
          <a:xfrm>
            <a:off x="6256422" y="1186751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8D7DD5-C8B8-7B87-A404-785B6810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6" y="1556084"/>
            <a:ext cx="612345" cy="501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8406F9-DF3C-CA0C-0137-8E5F1F94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08" y="1556083"/>
            <a:ext cx="612345" cy="501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C5B1F-EDC7-A935-5835-35DDAD35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20" y="1556083"/>
            <a:ext cx="612345" cy="501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BA0DF-FDF5-1FD1-2B23-8F14F386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34" y="2911641"/>
            <a:ext cx="509946" cy="524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FFBB00-B5EF-274A-77FD-7CB0A213AADC}"/>
              </a:ext>
            </a:extLst>
          </p:cNvPr>
          <p:cNvSpPr txBox="1"/>
          <p:nvPr/>
        </p:nvSpPr>
        <p:spPr>
          <a:xfrm>
            <a:off x="1567115" y="2542309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D1BBE-0DA9-B69C-E6E7-6000834E5DF5}"/>
              </a:ext>
            </a:extLst>
          </p:cNvPr>
          <p:cNvSpPr txBox="1"/>
          <p:nvPr/>
        </p:nvSpPr>
        <p:spPr>
          <a:xfrm>
            <a:off x="3817019" y="2542309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704EA-5B3B-FC2F-6F5C-1CE55931514A}"/>
              </a:ext>
            </a:extLst>
          </p:cNvPr>
          <p:cNvSpPr txBox="1"/>
          <p:nvPr/>
        </p:nvSpPr>
        <p:spPr>
          <a:xfrm>
            <a:off x="6256422" y="2542309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66A63F-2F9D-E247-C1FE-3C61E3A7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92" y="2923241"/>
            <a:ext cx="612345" cy="5013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67F558-9803-F546-4B55-4CE7E159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2923241"/>
            <a:ext cx="509946" cy="524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F4C9AF-9C51-FA02-232E-9DC6A9C2C569}"/>
              </a:ext>
            </a:extLst>
          </p:cNvPr>
          <p:cNvSpPr txBox="1"/>
          <p:nvPr/>
        </p:nvSpPr>
        <p:spPr>
          <a:xfrm>
            <a:off x="1567115" y="3897866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66263-09E0-CABF-7E10-DB90926115A0}"/>
              </a:ext>
            </a:extLst>
          </p:cNvPr>
          <p:cNvSpPr txBox="1"/>
          <p:nvPr/>
        </p:nvSpPr>
        <p:spPr>
          <a:xfrm>
            <a:off x="3817019" y="3897866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65558-6EDF-33BC-9092-783C346469EE}"/>
              </a:ext>
            </a:extLst>
          </p:cNvPr>
          <p:cNvSpPr txBox="1"/>
          <p:nvPr/>
        </p:nvSpPr>
        <p:spPr>
          <a:xfrm>
            <a:off x="6256422" y="3897866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FD869A-9ABF-F493-6AB8-010AC56B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5" y="4410782"/>
            <a:ext cx="612345" cy="5013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D9DCAB-4541-B61E-1973-1BA71DAEB9E7}"/>
              </a:ext>
            </a:extLst>
          </p:cNvPr>
          <p:cNvSpPr txBox="1"/>
          <p:nvPr/>
        </p:nvSpPr>
        <p:spPr>
          <a:xfrm>
            <a:off x="1567115" y="5342203"/>
            <a:ext cx="182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F17CEF-510C-FD6E-B5B4-18077305B6D2}"/>
              </a:ext>
            </a:extLst>
          </p:cNvPr>
          <p:cNvSpPr txBox="1"/>
          <p:nvPr/>
        </p:nvSpPr>
        <p:spPr>
          <a:xfrm>
            <a:off x="3817019" y="5342203"/>
            <a:ext cx="2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РАЗНООБРАЗНЫЕ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48676-C5EE-2DAC-4398-61D41E91E29E}"/>
              </a:ext>
            </a:extLst>
          </p:cNvPr>
          <p:cNvSpPr txBox="1"/>
          <p:nvPr/>
        </p:nvSpPr>
        <p:spPr>
          <a:xfrm>
            <a:off x="6256422" y="5342203"/>
            <a:ext cx="2035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</a:t>
            </a:r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D28664-44BB-452C-842E-50082E55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44" y="5879382"/>
            <a:ext cx="509946" cy="5245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7436CA-D956-1D11-F829-BBCA405D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91" y="5856182"/>
            <a:ext cx="509946" cy="5245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F070141-F589-3550-7955-FD696C0A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5817218"/>
            <a:ext cx="509946" cy="524516"/>
          </a:xfrm>
          <a:prstGeom prst="rect">
            <a:avLst/>
          </a:prstGeom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912C2943-A7DD-BD62-DD86-36087A7890CE}"/>
              </a:ext>
            </a:extLst>
          </p:cNvPr>
          <p:cNvSpPr/>
          <p:nvPr/>
        </p:nvSpPr>
        <p:spPr>
          <a:xfrm>
            <a:off x="8603582" y="1489087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3DAA0-8383-1E8C-C4D3-8BBDD2364824}"/>
              </a:ext>
            </a:extLst>
          </p:cNvPr>
          <p:cNvSpPr txBox="1"/>
          <p:nvPr/>
        </p:nvSpPr>
        <p:spPr>
          <a:xfrm>
            <a:off x="9959441" y="1547948"/>
            <a:ext cx="151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балла</a:t>
            </a:r>
            <a:endParaRPr lang="ru-RU" sz="2800" b="1" dirty="0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A42B6143-32A8-B01B-8166-B6EF7552516A}"/>
              </a:ext>
            </a:extLst>
          </p:cNvPr>
          <p:cNvSpPr/>
          <p:nvPr/>
        </p:nvSpPr>
        <p:spPr>
          <a:xfrm>
            <a:off x="8603582" y="281245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5BBCF-7C79-FFBD-3DBA-C3F1C8D4AA2D}"/>
              </a:ext>
            </a:extLst>
          </p:cNvPr>
          <p:cNvSpPr txBox="1"/>
          <p:nvPr/>
        </p:nvSpPr>
        <p:spPr>
          <a:xfrm>
            <a:off x="9959441" y="2871311"/>
            <a:ext cx="1945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Стрелка вправо 31">
            <a:extLst>
              <a:ext uri="{FF2B5EF4-FFF2-40B4-BE49-F238E27FC236}">
                <a16:creationId xmlns:a16="http://schemas.microsoft.com/office/drawing/2014/main" id="{A3D0F56E-DC13-BDF6-BCD1-0C6974BEE060}"/>
              </a:ext>
            </a:extLst>
          </p:cNvPr>
          <p:cNvSpPr/>
          <p:nvPr/>
        </p:nvSpPr>
        <p:spPr>
          <a:xfrm>
            <a:off x="8603582" y="419597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C6F376-9EE9-4794-5AB5-FDCD5A646AEE}"/>
              </a:ext>
            </a:extLst>
          </p:cNvPr>
          <p:cNvSpPr txBox="1"/>
          <p:nvPr/>
        </p:nvSpPr>
        <p:spPr>
          <a:xfrm>
            <a:off x="9959441" y="4265902"/>
            <a:ext cx="177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1,4</a:t>
            </a:r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балла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2D11AE6D-8723-0C9B-3646-C6EFA34C97A4}"/>
              </a:ext>
            </a:extLst>
          </p:cNvPr>
          <p:cNvSpPr/>
          <p:nvPr/>
        </p:nvSpPr>
        <p:spPr>
          <a:xfrm>
            <a:off x="8603582" y="5579490"/>
            <a:ext cx="1155033" cy="6353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CB008B-333B-143C-2BFE-DAA2900C0ED5}"/>
              </a:ext>
            </a:extLst>
          </p:cNvPr>
          <p:cNvSpPr txBox="1"/>
          <p:nvPr/>
        </p:nvSpPr>
        <p:spPr>
          <a:xfrm>
            <a:off x="9959441" y="5649422"/>
            <a:ext cx="1945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баллов</a:t>
            </a:r>
            <a:endParaRPr lang="ru-RU" sz="2800" b="1" dirty="0"/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A9BAD6EB-528D-59AC-7CE2-A35BCCAFDB6D}"/>
              </a:ext>
            </a:extLst>
          </p:cNvPr>
          <p:cNvSpPr/>
          <p:nvPr/>
        </p:nvSpPr>
        <p:spPr>
          <a:xfrm>
            <a:off x="1398977" y="2406970"/>
            <a:ext cx="10337629" cy="1243207"/>
          </a:xfrm>
          <a:prstGeom prst="frame">
            <a:avLst>
              <a:gd name="adj1" fmla="val 33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03A1B403-3AB9-5645-A9B0-340EF61A5A47}"/>
              </a:ext>
            </a:extLst>
          </p:cNvPr>
          <p:cNvSpPr/>
          <p:nvPr/>
        </p:nvSpPr>
        <p:spPr>
          <a:xfrm>
            <a:off x="1398976" y="3794824"/>
            <a:ext cx="10337629" cy="1304194"/>
          </a:xfrm>
          <a:prstGeom prst="frame">
            <a:avLst>
              <a:gd name="adj1" fmla="val 333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CCDF799-AB40-D889-F4B1-D3EA5F8C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19" y="4386909"/>
            <a:ext cx="509946" cy="524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35EE04-18A5-4AE5-0FC9-288E19CF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08" y="4337550"/>
            <a:ext cx="612345" cy="5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1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0C4F0-F46D-C0BA-7EE9-1638F5C98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EF169B-5A49-4E5A-DA46-DAFEC59BC682}"/>
              </a:ext>
            </a:extLst>
          </p:cNvPr>
          <p:cNvSpPr txBox="1"/>
          <p:nvPr/>
        </p:nvSpPr>
        <p:spPr>
          <a:xfrm>
            <a:off x="359268" y="3732391"/>
            <a:ext cx="1412250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813B3-35DB-60A4-DAD1-7A2D5273AEB1}"/>
              </a:ext>
            </a:extLst>
          </p:cNvPr>
          <p:cNvSpPr txBox="1"/>
          <p:nvPr/>
        </p:nvSpPr>
        <p:spPr>
          <a:xfrm>
            <a:off x="2860646" y="2136257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38113" indent="-3810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точность и качество исполнения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 программы в целом</a:t>
            </a:r>
          </a:p>
          <a:p>
            <a:pPr marL="138113" indent="-38100"/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4-10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11-13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14-17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E50E9A-C7B5-86A3-5CB0-DE874F991A04}"/>
              </a:ext>
            </a:extLst>
          </p:cNvPr>
          <p:cNvSpPr txBox="1"/>
          <p:nvPr/>
        </p:nvSpPr>
        <p:spPr>
          <a:xfrm>
            <a:off x="2863706" y="3001996"/>
            <a:ext cx="670710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 ТФ – </a:t>
            </a:r>
            <a:r>
              <a:rPr lang="ru-RU" sz="1600" b="1" dirty="0">
                <a:solidFill>
                  <a:srgbClr val="002060"/>
                </a:solidFill>
                <a:highlight>
                  <a:srgbClr val="FFD57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линейные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 и разнообразные ТФ)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3F480-03E9-FB76-1067-222FA29A83E1}"/>
              </a:ext>
            </a:extLst>
          </p:cNvPr>
          <p:cNvSpPr txBox="1"/>
          <p:nvPr/>
        </p:nvSpPr>
        <p:spPr>
          <a:xfrm>
            <a:off x="10250733" y="213625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баллов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D232DAE-5678-629D-001D-5CFF5927FB27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1771518" y="2482553"/>
            <a:ext cx="1089128" cy="173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5D1334A-9EDF-9E01-03EB-850FB148B60C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 flipV="1">
            <a:off x="1771518" y="3348292"/>
            <a:ext cx="1092188" cy="86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8CC4412-5172-A3B3-8667-DF1A13C843AF}"/>
              </a:ext>
            </a:extLst>
          </p:cNvPr>
          <p:cNvCxnSpPr>
            <a:cxnSpLocks/>
            <a:stCxn id="6" idx="3"/>
            <a:endCxn id="58" idx="1"/>
          </p:cNvCxnSpPr>
          <p:nvPr/>
        </p:nvCxnSpPr>
        <p:spPr>
          <a:xfrm>
            <a:off x="1771518" y="4213300"/>
            <a:ext cx="1092188" cy="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C491F913-F85E-5B73-D806-D6768C7F0E85}"/>
              </a:ext>
            </a:extLst>
          </p:cNvPr>
          <p:cNvCxnSpPr>
            <a:cxnSpLocks/>
            <a:stCxn id="6" idx="3"/>
            <a:endCxn id="59" idx="1"/>
          </p:cNvCxnSpPr>
          <p:nvPr/>
        </p:nvCxnSpPr>
        <p:spPr>
          <a:xfrm>
            <a:off x="1771518" y="4213300"/>
            <a:ext cx="1092188" cy="89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ашивка 52">
            <a:extLst>
              <a:ext uri="{FF2B5EF4-FFF2-40B4-BE49-F238E27FC236}">
                <a16:creationId xmlns:a16="http://schemas.microsoft.com/office/drawing/2014/main" id="{291312F4-5219-E25F-BB11-5EC01766B478}"/>
              </a:ext>
            </a:extLst>
          </p:cNvPr>
          <p:cNvSpPr/>
          <p:nvPr/>
        </p:nvSpPr>
        <p:spPr>
          <a:xfrm flipV="1">
            <a:off x="9755070" y="236314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F65A3C1-93AE-3B1C-24F6-A8FEE403CF25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>
            <a:off x="1771518" y="4213300"/>
            <a:ext cx="1089128" cy="184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AE79D6C-1EA1-EE5C-EFBA-7F36490CE60E}"/>
              </a:ext>
            </a:extLst>
          </p:cNvPr>
          <p:cNvSpPr txBox="1"/>
          <p:nvPr/>
        </p:nvSpPr>
        <p:spPr>
          <a:xfrm>
            <a:off x="2863706" y="3867734"/>
            <a:ext cx="6703897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 ТФ – </a:t>
            </a:r>
            <a:r>
              <a:rPr lang="ru-RU" sz="1600" b="1" dirty="0">
                <a:solidFill>
                  <a:srgbClr val="002060"/>
                </a:solidFill>
                <a:highlight>
                  <a:srgbClr val="FFD57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маятниковые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 и разнообразные ТФ)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EEB114-A8D7-944D-5EB5-B711734175FD}"/>
              </a:ext>
            </a:extLst>
          </p:cNvPr>
          <p:cNvSpPr txBox="1"/>
          <p:nvPr/>
        </p:nvSpPr>
        <p:spPr>
          <a:xfrm>
            <a:off x="2863706" y="4763150"/>
            <a:ext cx="6703896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 ТФ – </a:t>
            </a:r>
            <a:r>
              <a:rPr lang="ru-RU" sz="1600" b="1" dirty="0">
                <a:solidFill>
                  <a:srgbClr val="002060"/>
                </a:solidFill>
                <a:highlight>
                  <a:srgbClr val="FFD57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вращательные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 и разнообразные ТФ)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0293DE-9BFD-ADDA-7C5A-7F9E9C7EBDE1}"/>
              </a:ext>
            </a:extLst>
          </p:cNvPr>
          <p:cNvSpPr txBox="1"/>
          <p:nvPr/>
        </p:nvSpPr>
        <p:spPr>
          <a:xfrm>
            <a:off x="2860646" y="5658566"/>
            <a:ext cx="6706955" cy="7937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highlight>
                  <a:srgbClr val="FFD57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За артистизм и гармонию</a:t>
            </a:r>
          </a:p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представить свою программу выразительно и эмоционально)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7014A8-D421-3474-3CF6-B80DF82AF45A}"/>
              </a:ext>
            </a:extLst>
          </p:cNvPr>
          <p:cNvSpPr txBox="1"/>
          <p:nvPr/>
        </p:nvSpPr>
        <p:spPr>
          <a:xfrm>
            <a:off x="10250733" y="386700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2" name="Нашивка 71">
            <a:extLst>
              <a:ext uri="{FF2B5EF4-FFF2-40B4-BE49-F238E27FC236}">
                <a16:creationId xmlns:a16="http://schemas.microsoft.com/office/drawing/2014/main" id="{A65499AA-3251-572F-410E-778EF0CC5B70}"/>
              </a:ext>
            </a:extLst>
          </p:cNvPr>
          <p:cNvSpPr/>
          <p:nvPr/>
        </p:nvSpPr>
        <p:spPr>
          <a:xfrm flipV="1">
            <a:off x="9755070" y="409389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1B57C2-3739-340C-A0B0-80379D8D2121}"/>
              </a:ext>
            </a:extLst>
          </p:cNvPr>
          <p:cNvSpPr txBox="1"/>
          <p:nvPr/>
        </p:nvSpPr>
        <p:spPr>
          <a:xfrm>
            <a:off x="10250733" y="476315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4" name="Нашивка 73">
            <a:extLst>
              <a:ext uri="{FF2B5EF4-FFF2-40B4-BE49-F238E27FC236}">
                <a16:creationId xmlns:a16="http://schemas.microsoft.com/office/drawing/2014/main" id="{644F7238-96CB-7968-8F2A-2918F65D68AC}"/>
              </a:ext>
            </a:extLst>
          </p:cNvPr>
          <p:cNvSpPr/>
          <p:nvPr/>
        </p:nvSpPr>
        <p:spPr>
          <a:xfrm flipV="1">
            <a:off x="9755070" y="499003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E3B3286-E547-EB6F-4CB3-09BF73AB63D3}"/>
              </a:ext>
            </a:extLst>
          </p:cNvPr>
          <p:cNvSpPr txBox="1"/>
          <p:nvPr/>
        </p:nvSpPr>
        <p:spPr>
          <a:xfrm>
            <a:off x="10250733" y="5658568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6" name="Нашивка 75">
            <a:extLst>
              <a:ext uri="{FF2B5EF4-FFF2-40B4-BE49-F238E27FC236}">
                <a16:creationId xmlns:a16="http://schemas.microsoft.com/office/drawing/2014/main" id="{5536D172-4EF1-95E3-4F1C-A6992B540453}"/>
              </a:ext>
            </a:extLst>
          </p:cNvPr>
          <p:cNvSpPr/>
          <p:nvPr/>
        </p:nvSpPr>
        <p:spPr>
          <a:xfrm flipV="1">
            <a:off x="9755070" y="5885455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B7FBBC-E7E9-510A-6261-A509A9D86CC4}"/>
              </a:ext>
            </a:extLst>
          </p:cNvPr>
          <p:cNvSpPr txBox="1"/>
          <p:nvPr/>
        </p:nvSpPr>
        <p:spPr>
          <a:xfrm>
            <a:off x="10250733" y="300163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78" name="Нашивка 77">
            <a:extLst>
              <a:ext uri="{FF2B5EF4-FFF2-40B4-BE49-F238E27FC236}">
                <a16:creationId xmlns:a16="http://schemas.microsoft.com/office/drawing/2014/main" id="{9CF12A96-E07B-6722-F615-558F8974E72A}"/>
              </a:ext>
            </a:extLst>
          </p:cNvPr>
          <p:cNvSpPr/>
          <p:nvPr/>
        </p:nvSpPr>
        <p:spPr>
          <a:xfrm flipV="1">
            <a:off x="9755070" y="322851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496612-D643-D19C-8E14-10C3F154766B}"/>
              </a:ext>
            </a:extLst>
          </p:cNvPr>
          <p:cNvSpPr txBox="1"/>
          <p:nvPr/>
        </p:nvSpPr>
        <p:spPr>
          <a:xfrm>
            <a:off x="153539" y="138333"/>
            <a:ext cx="5371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компонента «Танцевальные фигуры»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5BD32-7198-8487-908D-1474ED2E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96" y="1033749"/>
            <a:ext cx="1031274" cy="52322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A78A9F-9FA2-8D3C-E6F6-E011908C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287" y="868573"/>
            <a:ext cx="3232250" cy="999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3B9934-87E2-7AA1-1498-98C835007905}"/>
              </a:ext>
            </a:extLst>
          </p:cNvPr>
          <p:cNvSpPr txBox="1"/>
          <p:nvPr/>
        </p:nvSpPr>
        <p:spPr>
          <a:xfrm>
            <a:off x="7482625" y="83483"/>
            <a:ext cx="4555836" cy="526686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 класс-микст» мальчики и девочки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60A62-8A9C-4F6A-378D-D0AAA8D07179}"/>
              </a:ext>
            </a:extLst>
          </p:cNvPr>
          <p:cNvSpPr txBox="1"/>
          <p:nvPr/>
        </p:nvSpPr>
        <p:spPr>
          <a:xfrm>
            <a:off x="153539" y="1117731"/>
            <a:ext cx="53714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туры, где не упрощенная оценка 0-40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9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82BFD-E9D3-8F9B-884E-945A12C9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62E29-80F4-79CC-77A7-A63F2336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10" y="1117951"/>
            <a:ext cx="865363" cy="43904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5BD3FA6-7A8B-5A81-5BD6-6CF3C85D0F94}"/>
              </a:ext>
            </a:extLst>
          </p:cNvPr>
          <p:cNvSpPr txBox="1"/>
          <p:nvPr/>
        </p:nvSpPr>
        <p:spPr>
          <a:xfrm>
            <a:off x="2228746" y="135842"/>
            <a:ext cx="7734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оценки компонента «Танцевальные фигуры»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44BCC2-F1E5-0EAA-C9C3-EF7DA4CC95A3}"/>
              </a:ext>
            </a:extLst>
          </p:cNvPr>
          <p:cNvSpPr/>
          <p:nvPr/>
        </p:nvSpPr>
        <p:spPr>
          <a:xfrm>
            <a:off x="374258" y="1083474"/>
            <a:ext cx="4116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пары на площадке и в финале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21F07-F66F-5C4D-6938-3073BEE27C72}"/>
              </a:ext>
            </a:extLst>
          </p:cNvPr>
          <p:cNvSpPr txBox="1"/>
          <p:nvPr/>
        </p:nvSpPr>
        <p:spPr>
          <a:xfrm>
            <a:off x="168503" y="3759406"/>
            <a:ext cx="1239735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514F8-BB9B-CFC8-DA11-CBC09DFE3299}"/>
              </a:ext>
            </a:extLst>
          </p:cNvPr>
          <p:cNvSpPr txBox="1"/>
          <p:nvPr/>
        </p:nvSpPr>
        <p:spPr>
          <a:xfrm>
            <a:off x="2257155" y="2142061"/>
            <a:ext cx="6580531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38113" indent="-3810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точность и качество исполнения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 программы в целом</a:t>
            </a:r>
          </a:p>
          <a:p>
            <a:pPr marL="138113" indent="-38100"/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0-3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3,5-6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6,5-8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хорошо,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8,5-10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CF50E-8EB9-EB57-9C31-AB4A9D2639DB}"/>
              </a:ext>
            </a:extLst>
          </p:cNvPr>
          <p:cNvSpPr txBox="1"/>
          <p:nvPr/>
        </p:nvSpPr>
        <p:spPr>
          <a:xfrm>
            <a:off x="2257155" y="2865615"/>
            <a:ext cx="6583669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1 (основной ход)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8BAC0-8659-717B-5162-A7FB9696A67A}"/>
              </a:ext>
            </a:extLst>
          </p:cNvPr>
          <p:cNvSpPr txBox="1"/>
          <p:nvPr/>
        </p:nvSpPr>
        <p:spPr>
          <a:xfrm>
            <a:off x="9466614" y="2142061"/>
            <a:ext cx="1239734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баллов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3538EE7-64BA-8625-C0AF-6C262E9E785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408238" y="2430937"/>
            <a:ext cx="848917" cy="180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CF5868-5A62-9945-D4AB-C0A23720715B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1408238" y="3154491"/>
            <a:ext cx="848917" cy="1085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86E8ED8-745D-FA92-0443-4D0DBEE4D336}"/>
              </a:ext>
            </a:extLst>
          </p:cNvPr>
          <p:cNvCxnSpPr>
            <a:cxnSpLocks/>
            <a:stCxn id="8" idx="3"/>
            <a:endCxn id="21" idx="1"/>
          </p:cNvCxnSpPr>
          <p:nvPr/>
        </p:nvCxnSpPr>
        <p:spPr>
          <a:xfrm flipV="1">
            <a:off x="1408238" y="3899828"/>
            <a:ext cx="848917" cy="34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10B8C97-3603-E304-9DD3-F89217CA80BB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1408238" y="4240315"/>
            <a:ext cx="851978" cy="39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ашивка 18">
            <a:extLst>
              <a:ext uri="{FF2B5EF4-FFF2-40B4-BE49-F238E27FC236}">
                <a16:creationId xmlns:a16="http://schemas.microsoft.com/office/drawing/2014/main" id="{A636757F-96CA-FCA8-E7A1-FBBB21BAFD2E}"/>
              </a:ext>
            </a:extLst>
          </p:cNvPr>
          <p:cNvSpPr/>
          <p:nvPr/>
        </p:nvSpPr>
        <p:spPr>
          <a:xfrm flipV="1">
            <a:off x="9002701" y="2311527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F788377-5C09-AC32-6768-9342A317A90C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>
            <a:off x="1408238" y="4240315"/>
            <a:ext cx="851978" cy="1150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930006-7E56-3E75-6286-D112CA474C18}"/>
              </a:ext>
            </a:extLst>
          </p:cNvPr>
          <p:cNvSpPr txBox="1"/>
          <p:nvPr/>
        </p:nvSpPr>
        <p:spPr>
          <a:xfrm>
            <a:off x="2257155" y="3610952"/>
            <a:ext cx="6583669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2 (вариации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DBDF9-E3B6-FE08-CBE5-A8FA3C930E14}"/>
              </a:ext>
            </a:extLst>
          </p:cNvPr>
          <p:cNvSpPr txBox="1"/>
          <p:nvPr/>
        </p:nvSpPr>
        <p:spPr>
          <a:xfrm>
            <a:off x="2260216" y="4348785"/>
            <a:ext cx="6580532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3 (в контакте без основного хода)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91E6D4-B69D-385F-891F-C63D726EB0A0}"/>
              </a:ext>
            </a:extLst>
          </p:cNvPr>
          <p:cNvSpPr txBox="1"/>
          <p:nvPr/>
        </p:nvSpPr>
        <p:spPr>
          <a:xfrm>
            <a:off x="2260216" y="5102329"/>
            <a:ext cx="6580531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ТФ группы 4 (иное)</a:t>
            </a:r>
          </a:p>
          <a:p>
            <a:pPr marL="100013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способность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исполнять сложные, разнообразные, оригинальные ТФ)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FDD97E-DE82-E3BA-4B99-F1A29C4B2141}"/>
              </a:ext>
            </a:extLst>
          </p:cNvPr>
          <p:cNvSpPr txBox="1"/>
          <p:nvPr/>
        </p:nvSpPr>
        <p:spPr>
          <a:xfrm>
            <a:off x="9466614" y="3605092"/>
            <a:ext cx="1239734" cy="577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балла</a:t>
            </a:r>
          </a:p>
        </p:txBody>
      </p:sp>
      <p:sp>
        <p:nvSpPr>
          <p:cNvPr id="27" name="Нашивка 26">
            <a:extLst>
              <a:ext uri="{FF2B5EF4-FFF2-40B4-BE49-F238E27FC236}">
                <a16:creationId xmlns:a16="http://schemas.microsoft.com/office/drawing/2014/main" id="{C55674DA-298A-E24F-6F59-1D2CB5119EBB}"/>
              </a:ext>
            </a:extLst>
          </p:cNvPr>
          <p:cNvSpPr/>
          <p:nvPr/>
        </p:nvSpPr>
        <p:spPr>
          <a:xfrm flipV="1">
            <a:off x="9002700" y="3758848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D320A-B7A8-1E95-0544-2A1AECA54C0B}"/>
              </a:ext>
            </a:extLst>
          </p:cNvPr>
          <p:cNvSpPr txBox="1"/>
          <p:nvPr/>
        </p:nvSpPr>
        <p:spPr>
          <a:xfrm>
            <a:off x="9466614" y="4344567"/>
            <a:ext cx="1239734" cy="577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балла</a:t>
            </a:r>
          </a:p>
        </p:txBody>
      </p:sp>
      <p:sp>
        <p:nvSpPr>
          <p:cNvPr id="29" name="Нашивка 28">
            <a:extLst>
              <a:ext uri="{FF2B5EF4-FFF2-40B4-BE49-F238E27FC236}">
                <a16:creationId xmlns:a16="http://schemas.microsoft.com/office/drawing/2014/main" id="{7BAE684F-8273-BC3D-20DC-6D97E16A43CB}"/>
              </a:ext>
            </a:extLst>
          </p:cNvPr>
          <p:cNvSpPr/>
          <p:nvPr/>
        </p:nvSpPr>
        <p:spPr>
          <a:xfrm flipV="1">
            <a:off x="8996042" y="4482404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16DBD4-64B3-CB9F-351D-0F4F4637CFA9}"/>
              </a:ext>
            </a:extLst>
          </p:cNvPr>
          <p:cNvSpPr txBox="1"/>
          <p:nvPr/>
        </p:nvSpPr>
        <p:spPr>
          <a:xfrm>
            <a:off x="9466614" y="5102332"/>
            <a:ext cx="1239734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балла</a:t>
            </a:r>
          </a:p>
        </p:txBody>
      </p:sp>
      <p:sp>
        <p:nvSpPr>
          <p:cNvPr id="31" name="Нашивка 30">
            <a:extLst>
              <a:ext uri="{FF2B5EF4-FFF2-40B4-BE49-F238E27FC236}">
                <a16:creationId xmlns:a16="http://schemas.microsoft.com/office/drawing/2014/main" id="{D3F1EDFF-3BD2-88FE-8B1D-0C903546FA57}"/>
              </a:ext>
            </a:extLst>
          </p:cNvPr>
          <p:cNvSpPr/>
          <p:nvPr/>
        </p:nvSpPr>
        <p:spPr>
          <a:xfrm flipV="1">
            <a:off x="9002700" y="5213831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62BA4B-210A-888D-9751-FFFA94AF918B}"/>
              </a:ext>
            </a:extLst>
          </p:cNvPr>
          <p:cNvSpPr txBox="1"/>
          <p:nvPr/>
        </p:nvSpPr>
        <p:spPr>
          <a:xfrm>
            <a:off x="9466614" y="2865618"/>
            <a:ext cx="1239734" cy="577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балла</a:t>
            </a:r>
          </a:p>
        </p:txBody>
      </p:sp>
      <p:sp>
        <p:nvSpPr>
          <p:cNvPr id="33" name="Нашивка 32">
            <a:extLst>
              <a:ext uri="{FF2B5EF4-FFF2-40B4-BE49-F238E27FC236}">
                <a16:creationId xmlns:a16="http://schemas.microsoft.com/office/drawing/2014/main" id="{0C7C1F7A-354D-D52E-89E8-69786AA97571}"/>
              </a:ext>
            </a:extLst>
          </p:cNvPr>
          <p:cNvSpPr/>
          <p:nvPr/>
        </p:nvSpPr>
        <p:spPr>
          <a:xfrm flipV="1">
            <a:off x="9006030" y="3035083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E21973-D442-D55A-33F0-F723AC8D20CD}"/>
              </a:ext>
            </a:extLst>
          </p:cNvPr>
          <p:cNvSpPr txBox="1"/>
          <p:nvPr/>
        </p:nvSpPr>
        <p:spPr>
          <a:xfrm>
            <a:off x="2257155" y="5851072"/>
            <a:ext cx="6580531" cy="7946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артистизм и гармонию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представить свою программу выразительно и эмоционально)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013"/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0-2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плохо,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2,5-4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4,5-5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хорошо)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B8650F-7942-B83E-C9B0-8C18DB69BB78}"/>
              </a:ext>
            </a:extLst>
          </p:cNvPr>
          <p:cNvSpPr txBox="1"/>
          <p:nvPr/>
        </p:nvSpPr>
        <p:spPr>
          <a:xfrm>
            <a:off x="9466614" y="5846436"/>
            <a:ext cx="1239734" cy="5777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баллов</a:t>
            </a:r>
          </a:p>
        </p:txBody>
      </p:sp>
      <p:sp>
        <p:nvSpPr>
          <p:cNvPr id="36" name="Нашивка 35">
            <a:extLst>
              <a:ext uri="{FF2B5EF4-FFF2-40B4-BE49-F238E27FC236}">
                <a16:creationId xmlns:a16="http://schemas.microsoft.com/office/drawing/2014/main" id="{55BD552A-6B41-E981-926D-2DA59F83E76E}"/>
              </a:ext>
            </a:extLst>
          </p:cNvPr>
          <p:cNvSpPr/>
          <p:nvPr/>
        </p:nvSpPr>
        <p:spPr>
          <a:xfrm flipV="1">
            <a:off x="9002700" y="5973094"/>
            <a:ext cx="308345" cy="238819"/>
          </a:xfrm>
          <a:prstGeom prst="chevr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0B17605-4D1F-9E68-AFD6-B5B67DA9B27A}"/>
              </a:ext>
            </a:extLst>
          </p:cNvPr>
          <p:cNvCxnSpPr>
            <a:cxnSpLocks/>
            <a:stCxn id="8" idx="3"/>
            <a:endCxn id="34" idx="1"/>
          </p:cNvCxnSpPr>
          <p:nvPr/>
        </p:nvCxnSpPr>
        <p:spPr>
          <a:xfrm>
            <a:off x="1408238" y="4240315"/>
            <a:ext cx="848917" cy="2008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крывающая фигурная скобка 39">
            <a:extLst>
              <a:ext uri="{FF2B5EF4-FFF2-40B4-BE49-F238E27FC236}">
                <a16:creationId xmlns:a16="http://schemas.microsoft.com/office/drawing/2014/main" id="{696DC917-FC5A-3DFB-793F-1BA8F64DC647}"/>
              </a:ext>
            </a:extLst>
          </p:cNvPr>
          <p:cNvSpPr/>
          <p:nvPr/>
        </p:nvSpPr>
        <p:spPr>
          <a:xfrm>
            <a:off x="10758000" y="2102558"/>
            <a:ext cx="318837" cy="656758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Закрывающая фигурная скобка 40">
            <a:extLst>
              <a:ext uri="{FF2B5EF4-FFF2-40B4-BE49-F238E27FC236}">
                <a16:creationId xmlns:a16="http://schemas.microsoft.com/office/drawing/2014/main" id="{BDCF0AAF-9C93-8733-F522-FEDFE8F06DAC}"/>
              </a:ext>
            </a:extLst>
          </p:cNvPr>
          <p:cNvSpPr/>
          <p:nvPr/>
        </p:nvSpPr>
        <p:spPr>
          <a:xfrm>
            <a:off x="10758000" y="2865614"/>
            <a:ext cx="366343" cy="2814465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Закрывающая фигурная скобка 42">
            <a:extLst>
              <a:ext uri="{FF2B5EF4-FFF2-40B4-BE49-F238E27FC236}">
                <a16:creationId xmlns:a16="http://schemas.microsoft.com/office/drawing/2014/main" id="{40FCF58D-7781-D93B-67C4-382C9776C8E0}"/>
              </a:ext>
            </a:extLst>
          </p:cNvPr>
          <p:cNvSpPr/>
          <p:nvPr/>
        </p:nvSpPr>
        <p:spPr>
          <a:xfrm>
            <a:off x="10749695" y="5815817"/>
            <a:ext cx="346742" cy="648261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AE03B1-62DE-09A8-F387-2A2AC8A373E1}"/>
              </a:ext>
            </a:extLst>
          </p:cNvPr>
          <p:cNvSpPr txBox="1"/>
          <p:nvPr/>
        </p:nvSpPr>
        <p:spPr>
          <a:xfrm rot="20402242">
            <a:off x="11091770" y="2100842"/>
            <a:ext cx="986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Точность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8232C-735D-BCC6-C370-5320F8E4E33F}"/>
              </a:ext>
            </a:extLst>
          </p:cNvPr>
          <p:cNvSpPr txBox="1"/>
          <p:nvPr/>
        </p:nvSpPr>
        <p:spPr>
          <a:xfrm rot="20546230">
            <a:off x="11031279" y="5737615"/>
            <a:ext cx="1078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Артистизм и гармония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F3A7C8-EF3D-B9A5-D33E-73AAF0E77C32}"/>
              </a:ext>
            </a:extLst>
          </p:cNvPr>
          <p:cNvSpPr txBox="1"/>
          <p:nvPr/>
        </p:nvSpPr>
        <p:spPr>
          <a:xfrm rot="16200000">
            <a:off x="9781954" y="3921235"/>
            <a:ext cx="3126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Сложность, разнообразие и оригинальность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B0469-A85E-BC6B-4D6F-3049B84E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51" y="683664"/>
            <a:ext cx="4929662" cy="13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99E716-81BC-7F84-BCC8-C71774E88A26}"/>
              </a:ext>
            </a:extLst>
          </p:cNvPr>
          <p:cNvSpPr txBox="1"/>
          <p:nvPr/>
        </p:nvSpPr>
        <p:spPr>
          <a:xfrm>
            <a:off x="2111540" y="224407"/>
            <a:ext cx="7345282" cy="497488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 «Точность и качество исполнения»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904C2-D418-B9F0-C6D7-E35447007399}"/>
              </a:ext>
            </a:extLst>
          </p:cNvPr>
          <p:cNvSpPr txBox="1"/>
          <p:nvPr/>
        </p:nvSpPr>
        <p:spPr>
          <a:xfrm>
            <a:off x="3257551" y="880861"/>
            <a:ext cx="5679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Требования для получения высокой оценки: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E6D96-CFBA-0DDE-3FF3-E9785FBB525E}"/>
              </a:ext>
            </a:extLst>
          </p:cNvPr>
          <p:cNvSpPr txBox="1"/>
          <p:nvPr/>
        </p:nvSpPr>
        <p:spPr>
          <a:xfrm>
            <a:off x="6601327" y="4627166"/>
            <a:ext cx="441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ведение и взаимодействие между партнёрами (в паре)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A5390-ABC5-C7CC-1AA8-0697B5F1D6EA}"/>
              </a:ext>
            </a:extLst>
          </p:cNvPr>
          <p:cNvSpPr txBox="1"/>
          <p:nvPr/>
        </p:nvSpPr>
        <p:spPr>
          <a:xfrm>
            <a:off x="559467" y="1677743"/>
            <a:ext cx="5372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правильное положение рук, ног, корпуса (включая осанку)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85E20-E111-6DBF-93A8-B06DC224D832}"/>
              </a:ext>
            </a:extLst>
          </p:cNvPr>
          <p:cNvSpPr txBox="1"/>
          <p:nvPr/>
        </p:nvSpPr>
        <p:spPr>
          <a:xfrm>
            <a:off x="559467" y="2461685"/>
            <a:ext cx="456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владение танцевальной техникой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FC2AF-78AF-7516-F61D-4238183F5D69}"/>
              </a:ext>
            </a:extLst>
          </p:cNvPr>
          <p:cNvSpPr txBox="1"/>
          <p:nvPr/>
        </p:nvSpPr>
        <p:spPr>
          <a:xfrm>
            <a:off x="545841" y="3090703"/>
            <a:ext cx="5385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сохранение равновесия (баланса) на вращениях и других фигурах и движениях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46977-FD72-6AA6-E2EE-F76A535135EB}"/>
              </a:ext>
            </a:extLst>
          </p:cNvPr>
          <p:cNvSpPr txBox="1"/>
          <p:nvPr/>
        </p:nvSpPr>
        <p:spPr>
          <a:xfrm>
            <a:off x="559466" y="3999036"/>
            <a:ext cx="4734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четкие и уверенные движения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6B003-0924-5EDB-A4B9-0C5B80B9F0B6}"/>
              </a:ext>
            </a:extLst>
          </p:cNvPr>
          <p:cNvSpPr txBox="1"/>
          <p:nvPr/>
        </p:nvSpPr>
        <p:spPr>
          <a:xfrm>
            <a:off x="559466" y="4627166"/>
            <a:ext cx="4565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контроль движений и координация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973E7-7913-4377-D197-8DFB85C83D66}"/>
              </a:ext>
            </a:extLst>
          </p:cNvPr>
          <p:cNvSpPr txBox="1"/>
          <p:nvPr/>
        </p:nvSpPr>
        <p:spPr>
          <a:xfrm>
            <a:off x="559466" y="5255296"/>
            <a:ext cx="5227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синхронность движений с партнером – эффект единого целого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CE8A4-11AE-75F1-BA4F-00C3326EFEAB}"/>
              </a:ext>
            </a:extLst>
          </p:cNvPr>
          <p:cNvSpPr txBox="1"/>
          <p:nvPr/>
        </p:nvSpPr>
        <p:spPr>
          <a:xfrm>
            <a:off x="6601328" y="1677742"/>
            <a:ext cx="441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должно быть понятно, когда фигура начинается и когда она заканчивается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F8880-FF55-AACB-E505-933F7BEF95AD}"/>
              </a:ext>
            </a:extLst>
          </p:cNvPr>
          <p:cNvSpPr txBox="1"/>
          <p:nvPr/>
        </p:nvSpPr>
        <p:spPr>
          <a:xfrm>
            <a:off x="6601328" y="2461685"/>
            <a:ext cx="339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гибкость и пластика тела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BE388-55DB-B5D2-34B9-69A91C72AEB3}"/>
              </a:ext>
            </a:extLst>
          </p:cNvPr>
          <p:cNvSpPr txBox="1"/>
          <p:nvPr/>
        </p:nvSpPr>
        <p:spPr>
          <a:xfrm>
            <a:off x="6601327" y="3090702"/>
            <a:ext cx="4672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292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четкость танцевальных линий и позиций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E9D4A-DF32-8C91-2486-0F62A1CA6604}"/>
              </a:ext>
            </a:extLst>
          </p:cNvPr>
          <p:cNvSpPr txBox="1"/>
          <p:nvPr/>
        </p:nvSpPr>
        <p:spPr>
          <a:xfrm>
            <a:off x="6570248" y="3999036"/>
            <a:ext cx="3959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075" lvl="0" indent="-342900" algn="just"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выразительность движений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04370E6-948E-E3F5-D153-9633BB919D39}"/>
              </a:ext>
            </a:extLst>
          </p:cNvPr>
          <p:cNvCxnSpPr>
            <a:cxnSpLocks/>
          </p:cNvCxnSpPr>
          <p:nvPr/>
        </p:nvCxnSpPr>
        <p:spPr>
          <a:xfrm>
            <a:off x="6128084" y="1645243"/>
            <a:ext cx="0" cy="4446332"/>
          </a:xfrm>
          <a:prstGeom prst="line">
            <a:avLst/>
          </a:prstGeom>
          <a:ln w="7620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2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FC2E4-755E-9097-4113-F24C3AAB1B73}"/>
              </a:ext>
            </a:extLst>
          </p:cNvPr>
          <p:cNvSpPr txBox="1"/>
          <p:nvPr/>
        </p:nvSpPr>
        <p:spPr>
          <a:xfrm>
            <a:off x="378995" y="979781"/>
            <a:ext cx="530392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tabLst>
                <a:tab pos="540385" algn="l"/>
              </a:tabLs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Музыкальность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Танцевальные фигуры должны исполняться в музыку.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Неточное попадание в темп музыки (рядом с музыкой – чуть быстрее или медленнее темпа) влечет снижение оценки в критерии «Точность и качество исполнения».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Применяются штрафные санкции за потерю ритма (в зависимости от длительности ошибки при исполнении).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6B19B-3E64-749A-9316-DD1C4B8FD760}"/>
              </a:ext>
            </a:extLst>
          </p:cNvPr>
          <p:cNvSpPr txBox="1"/>
          <p:nvPr/>
        </p:nvSpPr>
        <p:spPr>
          <a:xfrm>
            <a:off x="1373606" y="189549"/>
            <a:ext cx="1069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Общие примечания к критерию «Точность и качество исполнения»</a:t>
            </a:r>
            <a:endParaRPr lang="ru-RU" sz="1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9D593-2DAA-BBE2-F15D-F8AD24D19CBE}"/>
              </a:ext>
            </a:extLst>
          </p:cNvPr>
          <p:cNvSpPr txBox="1"/>
          <p:nvPr/>
        </p:nvSpPr>
        <p:spPr>
          <a:xfrm>
            <a:off x="6509083" y="979781"/>
            <a:ext cx="53039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Хореографическая подготовка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Хореографическая подготовка спортсменов (в том числе умение работать корпусом, осанка, пластичность, гибкость) должна составлять существенную часть оценки исполнения танцевальных фигур.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Явная разница в уровне хореографической подготовки между партнёром и партнёршей должна приводить к снижению оценки.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5AE1D-2F50-DEA5-6D3D-1947AE95A102}"/>
              </a:ext>
            </a:extLst>
          </p:cNvPr>
          <p:cNvSpPr txBox="1"/>
          <p:nvPr/>
        </p:nvSpPr>
        <p:spPr>
          <a:xfrm>
            <a:off x="378994" y="3877671"/>
            <a:ext cx="530392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Техника и выразительность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Важно отличать танцоров от спортсменов, энергично исполняющих движения.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высокой оценки требуется сочетание технической точности и выразительного исполнения – это означает умение танцевать, а не просто правильно и четко воспроизводить движения.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8150A-AFD3-1B36-2DD6-A81FFE2D33FA}"/>
              </a:ext>
            </a:extLst>
          </p:cNvPr>
          <p:cNvSpPr txBox="1"/>
          <p:nvPr/>
        </p:nvSpPr>
        <p:spPr>
          <a:xfrm>
            <a:off x="6477001" y="3881366"/>
            <a:ext cx="53360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Танец в паре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получения высокой оценки танцевальные фигуры должны исполняться с активным ведением и/или взаимодействием партнеров.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540385" algn="l"/>
              </a:tabLst>
            </a:pP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Совместное перемещение или формальный контакт без танцевального диалога не считается полноценным парным танцем и должно приводить к снижению оценки.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191A36-92E4-983D-645F-E9A7F240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7245" y="105553"/>
            <a:ext cx="966361" cy="10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0375D-0AC3-91D8-9781-ED43BF774161}"/>
              </a:ext>
            </a:extLst>
          </p:cNvPr>
          <p:cNvSpPr txBox="1"/>
          <p:nvPr/>
        </p:nvSpPr>
        <p:spPr>
          <a:xfrm>
            <a:off x="2628900" y="284461"/>
            <a:ext cx="610001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Группа 2. Вариации техники ног рок-н-ролла</a:t>
            </a:r>
            <a:r>
              <a:rPr lang="ru-R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972F2-1AA4-7BAA-FE26-7C5C1E7ADFAA}"/>
              </a:ext>
            </a:extLst>
          </p:cNvPr>
          <p:cNvSpPr txBox="1"/>
          <p:nvPr/>
        </p:nvSpPr>
        <p:spPr>
          <a:xfrm>
            <a:off x="498308" y="825714"/>
            <a:ext cx="11497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группе 2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относятся танцевальные фигуры, исполняемые в контакте с партнёром и содержащие вариации движений ног, характерные для акробатического рок-н-ролла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AF721-7CA3-6832-D032-CD577DB83E8A}"/>
              </a:ext>
            </a:extLst>
          </p:cNvPr>
          <p:cNvSpPr txBox="1"/>
          <p:nvPr/>
        </p:nvSpPr>
        <p:spPr>
          <a:xfrm>
            <a:off x="899362" y="1494053"/>
            <a:ext cx="10724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Допускается кратковременный разрыв контакта, при условии, что фигура остаётся определяемой как танцевальная фигура группы 2 «Вариации техники ног рок-н-ролла»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FE71C-A6BC-1EBE-61DB-F509DC49D450}"/>
              </a:ext>
            </a:extLst>
          </p:cNvPr>
          <p:cNvSpPr txBox="1"/>
          <p:nvPr/>
        </p:nvSpPr>
        <p:spPr>
          <a:xfrm>
            <a:off x="848727" y="2122430"/>
            <a:ext cx="10775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Основной ход, описанный в группе 1, не засчитывается в группу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09246-1877-D2B9-0B3A-2B16B53AFD9B}"/>
              </a:ext>
            </a:extLst>
          </p:cNvPr>
          <p:cNvSpPr txBox="1"/>
          <p:nvPr/>
        </p:nvSpPr>
        <p:spPr>
          <a:xfrm>
            <a:off x="498306" y="2477816"/>
            <a:ext cx="9896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Рекомендуемое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количество: 2 раза по 2–4 такта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24E6B-65E3-F7C9-D8B2-46E0A81F8D5A}"/>
              </a:ext>
            </a:extLst>
          </p:cNvPr>
          <p:cNvSpPr txBox="1"/>
          <p:nvPr/>
        </p:nvSpPr>
        <p:spPr>
          <a:xfrm>
            <a:off x="3971673" y="2979006"/>
            <a:ext cx="341446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Возможные движения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5376F-8450-FE19-7B81-8A91414A58AE}"/>
              </a:ext>
            </a:extLst>
          </p:cNvPr>
          <p:cNvSpPr txBox="1"/>
          <p:nvPr/>
        </p:nvSpPr>
        <p:spPr>
          <a:xfrm>
            <a:off x="1156032" y="3429000"/>
            <a:ext cx="4707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кик-бол-чендж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91B24-3594-4B97-91AB-9D89CDE4A37B}"/>
              </a:ext>
            </a:extLst>
          </p:cNvPr>
          <p:cNvSpPr txBox="1"/>
          <p:nvPr/>
        </p:nvSpPr>
        <p:spPr>
          <a:xfrm>
            <a:off x="1156032" y="3942731"/>
            <a:ext cx="4707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кики (броски)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F7F4E-12C6-BA78-3290-6979296DEC49}"/>
              </a:ext>
            </a:extLst>
          </p:cNvPr>
          <p:cNvSpPr txBox="1"/>
          <p:nvPr/>
        </p:nvSpPr>
        <p:spPr>
          <a:xfrm>
            <a:off x="1156032" y="4454284"/>
            <a:ext cx="423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броски в диагональ на каждый счет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FE6F5-3099-FB06-F277-C825C85F4C2C}"/>
              </a:ext>
            </a:extLst>
          </p:cNvPr>
          <p:cNvSpPr txBox="1"/>
          <p:nvPr/>
        </p:nvSpPr>
        <p:spPr>
          <a:xfrm>
            <a:off x="1156032" y="4966926"/>
            <a:ext cx="423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броски в диагональ с точками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3FD5E-68A9-64B6-74C4-110A338AE214}"/>
              </a:ext>
            </a:extLst>
          </p:cNvPr>
          <p:cNvSpPr txBox="1"/>
          <p:nvPr/>
        </p:nvSpPr>
        <p:spPr>
          <a:xfrm>
            <a:off x="1156032" y="5479568"/>
            <a:ext cx="4326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броски в диагональ с кик-степами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9B891F-08F1-8B5B-932C-766EAB17AC08}"/>
              </a:ext>
            </a:extLst>
          </p:cNvPr>
          <p:cNvSpPr txBox="1"/>
          <p:nvPr/>
        </p:nvSpPr>
        <p:spPr>
          <a:xfrm>
            <a:off x="1156032" y="5994202"/>
            <a:ext cx="4522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голландские броски (с фиксацией поднятого колена на возврате)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223D60-9041-46AB-BE1F-DDB6133A645F}"/>
              </a:ext>
            </a:extLst>
          </p:cNvPr>
          <p:cNvSpPr txBox="1"/>
          <p:nvPr/>
        </p:nvSpPr>
        <p:spPr>
          <a:xfrm>
            <a:off x="6381746" y="3429000"/>
            <a:ext cx="4707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французские броски (двойные броски)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6E4422-8EC1-8C02-0D9F-42BF3C301196}"/>
              </a:ext>
            </a:extLst>
          </p:cNvPr>
          <p:cNvSpPr txBox="1"/>
          <p:nvPr/>
        </p:nvSpPr>
        <p:spPr>
          <a:xfrm>
            <a:off x="6381746" y="3944747"/>
            <a:ext cx="5544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французский крест (двойные броски с возвратом скрестно)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1F51E-B96F-EDA7-4465-57CF70E1333D}"/>
              </a:ext>
            </a:extLst>
          </p:cNvPr>
          <p:cNvSpPr txBox="1"/>
          <p:nvPr/>
        </p:nvSpPr>
        <p:spPr>
          <a:xfrm>
            <a:off x="6381746" y="4591078"/>
            <a:ext cx="5544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швейцарские броски (бросок скрестно, бросок в сторону, поджим в сторону)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A7374A-CEB8-4206-0AA9-784DE5E39552}"/>
              </a:ext>
            </a:extLst>
          </p:cNvPr>
          <p:cNvSpPr txBox="1"/>
          <p:nvPr/>
        </p:nvSpPr>
        <p:spPr>
          <a:xfrm>
            <a:off x="6381745" y="5338274"/>
            <a:ext cx="554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подъемы коленей или пяток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3E02EF-72F1-A95F-5E61-94FD6424377C}"/>
              </a:ext>
            </a:extLst>
          </p:cNvPr>
          <p:cNvSpPr txBox="1"/>
          <p:nvPr/>
        </p:nvSpPr>
        <p:spPr>
          <a:xfrm>
            <a:off x="6381745" y="5848534"/>
            <a:ext cx="17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т.п.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95DDDA-549C-D8BB-6251-CA51D0F7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6" y="2102135"/>
            <a:ext cx="350421" cy="3541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44A669-A8D2-261B-BA99-78731F34C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6" y="1547675"/>
            <a:ext cx="396979" cy="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7841A1-F284-61C6-F3DE-8843883C69E5}"/>
              </a:ext>
            </a:extLst>
          </p:cNvPr>
          <p:cNvSpPr txBox="1"/>
          <p:nvPr/>
        </p:nvSpPr>
        <p:spPr>
          <a:xfrm>
            <a:off x="1088855" y="5176458"/>
            <a:ext cx="5946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Рекомендуемое количество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2 раза по 2–4 такта.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1BFBF-76EE-49F7-01AB-431F06139712}"/>
              </a:ext>
            </a:extLst>
          </p:cNvPr>
          <p:cNvSpPr txBox="1"/>
          <p:nvPr/>
        </p:nvSpPr>
        <p:spPr>
          <a:xfrm>
            <a:off x="2713120" y="453009"/>
            <a:ext cx="610001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Группа 3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Контактные парные танцевальные фигуры без полного основного хода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8768-6383-7E32-0D10-BDE9EDB7035A}"/>
              </a:ext>
            </a:extLst>
          </p:cNvPr>
          <p:cNvSpPr txBox="1"/>
          <p:nvPr/>
        </p:nvSpPr>
        <p:spPr>
          <a:xfrm>
            <a:off x="1088856" y="1770295"/>
            <a:ext cx="106900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группе 3 относятся танцевальные фигуры, исполняемые в контакте с партнером, предусматривающие смену мест или положений партнеров относительно друг друга без полного основного хода.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299AD-F5BF-7BD2-2987-0AEC18D5539F}"/>
              </a:ext>
            </a:extLst>
          </p:cNvPr>
          <p:cNvSpPr txBox="1"/>
          <p:nvPr/>
        </p:nvSpPr>
        <p:spPr>
          <a:xfrm>
            <a:off x="1088855" y="3122791"/>
            <a:ext cx="10502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Танцевальные фигуры группы 3 должны исполняться с активным взаимодействием партнеров.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79C7A-8620-7740-291A-2DFB0C6ECC82}"/>
              </a:ext>
            </a:extLst>
          </p:cNvPr>
          <p:cNvSpPr txBox="1"/>
          <p:nvPr/>
        </p:nvSpPr>
        <p:spPr>
          <a:xfrm>
            <a:off x="1088855" y="3841848"/>
            <a:ext cx="10502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Фигуры, исполняемые индивидуально, а также перемещения с формальным контактом к данной группе не относятся. Контакт может изменяться, но должен сохраняться до завершения фигуры.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8F1BCD-20E4-FBE0-D017-76B6728E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4" y="4104919"/>
            <a:ext cx="484312" cy="4895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A655E1-65BA-B452-E3E7-B9307DAB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3" y="3157063"/>
            <a:ext cx="459023" cy="4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C8F4-153F-0DA1-7B3C-68B0A4A9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CE8D0-AD86-7AA3-56D0-9EB8DD2ACF20}"/>
              </a:ext>
            </a:extLst>
          </p:cNvPr>
          <p:cNvSpPr txBox="1"/>
          <p:nvPr/>
        </p:nvSpPr>
        <p:spPr>
          <a:xfrm>
            <a:off x="367941" y="414635"/>
            <a:ext cx="4884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ТАНЦЕВАЛЬНЫЕ ФИГУРЫ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BFB112-608A-1C21-E898-D31A9CD3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116" y="252025"/>
            <a:ext cx="278170" cy="6353949"/>
          </a:xfrm>
          <a:prstGeom prst="rect">
            <a:avLst/>
          </a:prstGeom>
          <a:effectLst>
            <a:outerShdw dist="4227" sx="1000" sy="1000" algn="ctr" rotWithShape="0">
              <a:srgbClr val="0000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3767A-E680-5959-F033-8C1C59D85E31}"/>
              </a:ext>
            </a:extLst>
          </p:cNvPr>
          <p:cNvSpPr txBox="1"/>
          <p:nvPr/>
        </p:nvSpPr>
        <p:spPr>
          <a:xfrm>
            <a:off x="399031" y="5373197"/>
            <a:ext cx="521766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представление спортсменами программы</a:t>
            </a: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«Артистизм и гармония»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D38C9-A41F-30C5-7DA7-00D00C6C54AA}"/>
              </a:ext>
            </a:extLst>
          </p:cNvPr>
          <p:cNvSpPr txBox="1"/>
          <p:nvPr/>
        </p:nvSpPr>
        <p:spPr>
          <a:xfrm>
            <a:off x="7796820" y="426983"/>
            <a:ext cx="330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КОМПОЗИЦИЯ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CF960-6BD3-DC42-CBC2-5724C2674F0C}"/>
              </a:ext>
            </a:extLst>
          </p:cNvPr>
          <p:cNvSpPr txBox="1"/>
          <p:nvPr/>
        </p:nvSpPr>
        <p:spPr>
          <a:xfrm>
            <a:off x="1152738" y="999410"/>
            <a:ext cx="31357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оценивается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СПОРТСМЕНОВ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2D47A-3C06-03DE-E406-5DCFDCD5E575}"/>
              </a:ext>
            </a:extLst>
          </p:cNvPr>
          <p:cNvSpPr txBox="1"/>
          <p:nvPr/>
        </p:nvSpPr>
        <p:spPr>
          <a:xfrm>
            <a:off x="7879331" y="999410"/>
            <a:ext cx="31357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оценивается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ТРЕНЕРОВ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E2550-72D8-E2AB-044D-CEB1EA64056E}"/>
              </a:ext>
            </a:extLst>
          </p:cNvPr>
          <p:cNvSpPr txBox="1"/>
          <p:nvPr/>
        </p:nvSpPr>
        <p:spPr>
          <a:xfrm>
            <a:off x="365559" y="2228270"/>
            <a:ext cx="47892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точность и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качество исполнения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«Точность»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6AB2DA-1992-70F4-4765-79A5A9A0376B}"/>
              </a:ext>
            </a:extLst>
          </p:cNvPr>
          <p:cNvSpPr txBox="1"/>
          <p:nvPr/>
        </p:nvSpPr>
        <p:spPr>
          <a:xfrm>
            <a:off x="367941" y="3410964"/>
            <a:ext cx="535909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исполнять сложные, разнообразные и оригинальные танцевальные фигуры</a:t>
            </a: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«Сложность, разнообразие и оригинальность»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494BEA-5DB8-9AE1-F6BC-4B02BF1BC5DE}"/>
              </a:ext>
            </a:extLst>
          </p:cNvPr>
          <p:cNvSpPr txBox="1"/>
          <p:nvPr/>
        </p:nvSpPr>
        <p:spPr>
          <a:xfrm>
            <a:off x="6703706" y="2255524"/>
            <a:ext cx="51203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структурная организация танцевальных фигур, пространственных перестроений и музыкальных акцентов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«Постановка программы»</a:t>
            </a:r>
            <a:endParaRPr lang="ru-RU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8FAC24-B815-E294-B255-D04F4D600037}"/>
              </a:ext>
            </a:extLst>
          </p:cNvPr>
          <p:cNvSpPr txBox="1"/>
          <p:nvPr/>
        </p:nvSpPr>
        <p:spPr>
          <a:xfrm>
            <a:off x="6703706" y="3932417"/>
            <a:ext cx="4966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выражение определённой темы, истории, образа, характера, настроения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«Идея»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EB331-E89A-C65D-BCA9-B59E1B442029}"/>
              </a:ext>
            </a:extLst>
          </p:cNvPr>
          <p:cNvSpPr txBox="1"/>
          <p:nvPr/>
        </p:nvSpPr>
        <p:spPr>
          <a:xfrm>
            <a:off x="6703706" y="5373197"/>
            <a:ext cx="5065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особый выразительный эффект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«Бонус»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8694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69A3-2CD8-D193-A7BE-29E945C5D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6AF045-CE1A-D3F2-6B63-108061315C10}"/>
              </a:ext>
            </a:extLst>
          </p:cNvPr>
          <p:cNvSpPr txBox="1"/>
          <p:nvPr/>
        </p:nvSpPr>
        <p:spPr>
          <a:xfrm>
            <a:off x="2044364" y="455862"/>
            <a:ext cx="8103271" cy="963863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«Сложность, разнообразие, оригинальность»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64C0D-6E69-BB33-506C-F17925DE317A}"/>
              </a:ext>
            </a:extLst>
          </p:cNvPr>
          <p:cNvSpPr txBox="1"/>
          <p:nvPr/>
        </p:nvSpPr>
        <p:spPr>
          <a:xfrm>
            <a:off x="2044364" y="1939378"/>
            <a:ext cx="810327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получения высокой оценки учитывается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исполнять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effectLst/>
                <a:highlight>
                  <a:srgbClr val="00549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сложные, разнообразные и оригинальные </a:t>
            </a: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танцевальные фигуры и движения,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требующие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высокого уровня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технического мастерства,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физической подготовки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координации.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3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F3AD-3572-34D2-A666-57EFF8EE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335C92-93D4-904A-CADE-05A5A5DE1820}"/>
              </a:ext>
            </a:extLst>
          </p:cNvPr>
          <p:cNvSpPr txBox="1"/>
          <p:nvPr/>
        </p:nvSpPr>
        <p:spPr>
          <a:xfrm>
            <a:off x="1685390" y="1854257"/>
            <a:ext cx="882122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R="284480" algn="ctr">
              <a:spcAft>
                <a:spcPts val="600"/>
              </a:spcAft>
              <a:tabLst>
                <a:tab pos="630555" algn="l"/>
              </a:tabLst>
            </a:pP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Чек-лист технической сложности танцевальных фигур и движений: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D4B88-EE5D-5EF1-88F8-467D0622A096}"/>
              </a:ext>
            </a:extLst>
          </p:cNvPr>
          <p:cNvSpPr txBox="1"/>
          <p:nvPr/>
        </p:nvSpPr>
        <p:spPr>
          <a:xfrm>
            <a:off x="3001880" y="2616104"/>
            <a:ext cx="25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Координация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471F6-8B9E-CB2A-5F49-E7CE6B16E64D}"/>
              </a:ext>
            </a:extLst>
          </p:cNvPr>
          <p:cNvSpPr txBox="1"/>
          <p:nvPr/>
        </p:nvSpPr>
        <p:spPr>
          <a:xfrm>
            <a:off x="3001880" y="3383374"/>
            <a:ext cx="213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Баланс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70DAD-73F3-F3EB-6804-150486B87F4F}"/>
              </a:ext>
            </a:extLst>
          </p:cNvPr>
          <p:cNvSpPr txBox="1"/>
          <p:nvPr/>
        </p:nvSpPr>
        <p:spPr>
          <a:xfrm>
            <a:off x="3001880" y="4150644"/>
            <a:ext cx="25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Вращения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CBFF7-C18D-F870-2AA0-89BA9D3623A3}"/>
              </a:ext>
            </a:extLst>
          </p:cNvPr>
          <p:cNvSpPr txBox="1"/>
          <p:nvPr/>
        </p:nvSpPr>
        <p:spPr>
          <a:xfrm>
            <a:off x="3001880" y="4917914"/>
            <a:ext cx="25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Гибкость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6FFE7-189B-BDA2-3F24-043DC8D382DB}"/>
              </a:ext>
            </a:extLst>
          </p:cNvPr>
          <p:cNvSpPr txBox="1"/>
          <p:nvPr/>
        </p:nvSpPr>
        <p:spPr>
          <a:xfrm>
            <a:off x="3001880" y="5685184"/>
            <a:ext cx="25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Сила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E8FB3-F001-C9E1-8B5D-15569038924B}"/>
              </a:ext>
            </a:extLst>
          </p:cNvPr>
          <p:cNvSpPr txBox="1"/>
          <p:nvPr/>
        </p:nvSpPr>
        <p:spPr>
          <a:xfrm>
            <a:off x="7441531" y="2616104"/>
            <a:ext cx="2147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Прыжки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DB308-59F7-AF88-3673-1398B0CCC8E4}"/>
              </a:ext>
            </a:extLst>
          </p:cNvPr>
          <p:cNvSpPr txBox="1"/>
          <p:nvPr/>
        </p:nvSpPr>
        <p:spPr>
          <a:xfrm>
            <a:off x="7441531" y="3388357"/>
            <a:ext cx="257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Темп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9FFD3-E5FF-8DB9-BB54-E5FC5145A14C}"/>
              </a:ext>
            </a:extLst>
          </p:cNvPr>
          <p:cNvSpPr txBox="1"/>
          <p:nvPr/>
        </p:nvSpPr>
        <p:spPr>
          <a:xfrm>
            <a:off x="7441531" y="4145661"/>
            <a:ext cx="2051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B92E7-7A0C-EC4B-26FA-8CAD50AA321E}"/>
              </a:ext>
            </a:extLst>
          </p:cNvPr>
          <p:cNvSpPr txBox="1"/>
          <p:nvPr/>
        </p:nvSpPr>
        <p:spPr>
          <a:xfrm>
            <a:off x="7441531" y="4902965"/>
            <a:ext cx="2749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Пространственная сложность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D79FB-427B-3F7A-DFCE-954AD8A1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79" y="2611121"/>
            <a:ext cx="542836" cy="4616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9040EE-53A0-D9C5-F806-5B8563EC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79" y="3373408"/>
            <a:ext cx="542836" cy="4616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40D5D25-2AC6-9093-4E9D-45579097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83" y="4145661"/>
            <a:ext cx="542836" cy="461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E44BD6-A915-554C-7D76-2C413CC1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79" y="4917914"/>
            <a:ext cx="542836" cy="4616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5F187F1-EFFB-EF03-89F2-662B6397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79" y="5685184"/>
            <a:ext cx="542836" cy="4616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FECB91-0D17-853A-FA1D-9F871DE2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1" y="2616104"/>
            <a:ext cx="542836" cy="4616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258CD0-E465-EDBD-1077-7F0CE5D1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1" y="3373408"/>
            <a:ext cx="542836" cy="4616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76071DD-D389-3AC2-E96A-0DF79A88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1" y="4145661"/>
            <a:ext cx="542836" cy="4616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46C0A3-C49C-C1BC-729D-73D329CD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1" y="5087630"/>
            <a:ext cx="542836" cy="461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5518F-E783-84FE-4377-8582252E2A93}"/>
              </a:ext>
            </a:extLst>
          </p:cNvPr>
          <p:cNvSpPr txBox="1"/>
          <p:nvPr/>
        </p:nvSpPr>
        <p:spPr>
          <a:xfrm>
            <a:off x="4697903" y="764806"/>
            <a:ext cx="2376236" cy="523220"/>
          </a:xfrm>
          <a:prstGeom prst="rect">
            <a:avLst/>
          </a:prstGeom>
          <a:solidFill>
            <a:srgbClr val="00549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Сложность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9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483F7-EAA0-3411-AFE5-CB43BBF8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2509B-FDBE-7FD4-CCCF-CEBF7070446B}"/>
              </a:ext>
            </a:extLst>
          </p:cNvPr>
          <p:cNvSpPr txBox="1"/>
          <p:nvPr/>
        </p:nvSpPr>
        <p:spPr>
          <a:xfrm>
            <a:off x="691815" y="1373360"/>
            <a:ext cx="57170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Сложность танцевальных фигур должна иметь разумные пределы, все танцевальные фигуры должны хорошо просматриваться.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B4014-0822-7A79-51FC-C44F791C9B30}"/>
              </a:ext>
            </a:extLst>
          </p:cNvPr>
          <p:cNvSpPr txBox="1"/>
          <p:nvPr/>
        </p:nvSpPr>
        <p:spPr>
          <a:xfrm>
            <a:off x="5560424" y="420380"/>
            <a:ext cx="6521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римечания к критерию «Сложность»</a:t>
            </a:r>
            <a:endParaRPr lang="ru-RU" sz="1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FF6A7-A1CA-E5EA-3D3E-5E1822DDCE90}"/>
              </a:ext>
            </a:extLst>
          </p:cNvPr>
          <p:cNvSpPr txBox="1"/>
          <p:nvPr/>
        </p:nvSpPr>
        <p:spPr>
          <a:xfrm>
            <a:off x="7070557" y="1373360"/>
            <a:ext cx="4920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Необходимо различать отсутствие сложности танцевальных фигур и видимую лёгкость, достигаемую благодаря их мастерскому исполнению.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0CD1C-55A8-5935-AB05-108205710631}"/>
              </a:ext>
            </a:extLst>
          </p:cNvPr>
          <p:cNvSpPr txBox="1"/>
          <p:nvPr/>
        </p:nvSpPr>
        <p:spPr>
          <a:xfrm>
            <a:off x="691816" y="3111170"/>
            <a:ext cx="5717005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турах, где отсутствует разделение оценки на отдельные критерии, способность исполнять сложные танцевальные фигуры с незначительными помарками должна оцениваться выше, чем способность чисто исполнять простые фигуры.</a:t>
            </a:r>
          </a:p>
          <a:p>
            <a:pPr>
              <a:spcAft>
                <a:spcPts val="600"/>
              </a:spcAft>
              <a:buNone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Однако при большом количестве ошибок и утрате чёткости исполнения сложных фигур оценка по данному критерию должна существенно снижаться.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B04A4-AC1B-E53C-EDCA-17C3293F70AD}"/>
              </a:ext>
            </a:extLst>
          </p:cNvPr>
          <p:cNvSpPr txBox="1"/>
          <p:nvPr/>
        </p:nvSpPr>
        <p:spPr>
          <a:xfrm>
            <a:off x="7070557" y="3111170"/>
            <a:ext cx="40466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4) Танец не должен состоять из поз.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F325A3-6DCC-2897-3DE7-08B33F31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18273" y="5004751"/>
            <a:ext cx="1473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5E591-D283-36FD-6C7B-BD029C1436C6}"/>
              </a:ext>
            </a:extLst>
          </p:cNvPr>
          <p:cNvSpPr txBox="1"/>
          <p:nvPr/>
        </p:nvSpPr>
        <p:spPr>
          <a:xfrm>
            <a:off x="4782553" y="320660"/>
            <a:ext cx="2376236" cy="523220"/>
          </a:xfrm>
          <a:prstGeom prst="rect">
            <a:avLst/>
          </a:prstGeom>
          <a:solidFill>
            <a:srgbClr val="00549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Разнообразие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B987-25AA-0C6B-6857-0DA8D62F4736}"/>
              </a:ext>
            </a:extLst>
          </p:cNvPr>
          <p:cNvSpPr txBox="1"/>
          <p:nvPr/>
        </p:nvSpPr>
        <p:spPr>
          <a:xfrm>
            <a:off x="691816" y="1072810"/>
            <a:ext cx="10557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Идеальное разнообразие предполагает наличие в программе всех групп и видов танцевальных фигур.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801593B-41E5-0087-699F-F55D93330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24522"/>
              </p:ext>
            </p:extLst>
          </p:nvPr>
        </p:nvGraphicFramePr>
        <p:xfrm>
          <a:off x="603251" y="2222719"/>
          <a:ext cx="11143916" cy="1146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7603">
                  <a:extLst>
                    <a:ext uri="{9D8B030D-6E8A-4147-A177-3AD203B41FA5}">
                      <a16:colId xmlns:a16="http://schemas.microsoft.com/office/drawing/2014/main" val="2836957366"/>
                    </a:ext>
                  </a:extLst>
                </a:gridCol>
                <a:gridCol w="3230038">
                  <a:extLst>
                    <a:ext uri="{9D8B030D-6E8A-4147-A177-3AD203B41FA5}">
                      <a16:colId xmlns:a16="http://schemas.microsoft.com/office/drawing/2014/main" val="4238972886"/>
                    </a:ext>
                  </a:extLst>
                </a:gridCol>
                <a:gridCol w="2655810">
                  <a:extLst>
                    <a:ext uri="{9D8B030D-6E8A-4147-A177-3AD203B41FA5}">
                      <a16:colId xmlns:a16="http://schemas.microsoft.com/office/drawing/2014/main" val="2035063423"/>
                    </a:ext>
                  </a:extLst>
                </a:gridCol>
                <a:gridCol w="2350465">
                  <a:extLst>
                    <a:ext uri="{9D8B030D-6E8A-4147-A177-3AD203B41FA5}">
                      <a16:colId xmlns:a16="http://schemas.microsoft.com/office/drawing/2014/main" val="921112831"/>
                    </a:ext>
                  </a:extLst>
                </a:gridCol>
              </a:tblGrid>
              <a:tr h="2555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Группы ТФ/Виды ТФ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Линейные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Маятниковые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Вращательные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23549"/>
                  </a:ext>
                </a:extLst>
              </a:tr>
              <a:tr h="89140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1</a:t>
                      </a:r>
                    </a:p>
                    <a:p>
                      <a:pPr algn="l"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(ТФ в контакте на полном основном ходу)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Основной ход на месте.</a:t>
                      </a:r>
                    </a:p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ТФ на полном основном ходу, когда партнеры не меняются местами (например, заход в променад, поворот из пары на зрителей и т.д.)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Смены на полном основном ходу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Вращения в паре на полном основном ходу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5045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338E4E2-CFDC-29F6-7511-026AFA533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09469"/>
              </p:ext>
            </p:extLst>
          </p:nvPr>
        </p:nvGraphicFramePr>
        <p:xfrm>
          <a:off x="603251" y="3635690"/>
          <a:ext cx="11143915" cy="6113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7603">
                  <a:extLst>
                    <a:ext uri="{9D8B030D-6E8A-4147-A177-3AD203B41FA5}">
                      <a16:colId xmlns:a16="http://schemas.microsoft.com/office/drawing/2014/main" val="2572913288"/>
                    </a:ext>
                  </a:extLst>
                </a:gridCol>
                <a:gridCol w="3230038">
                  <a:extLst>
                    <a:ext uri="{9D8B030D-6E8A-4147-A177-3AD203B41FA5}">
                      <a16:colId xmlns:a16="http://schemas.microsoft.com/office/drawing/2014/main" val="3084486977"/>
                    </a:ext>
                  </a:extLst>
                </a:gridCol>
                <a:gridCol w="2655810">
                  <a:extLst>
                    <a:ext uri="{9D8B030D-6E8A-4147-A177-3AD203B41FA5}">
                      <a16:colId xmlns:a16="http://schemas.microsoft.com/office/drawing/2014/main" val="60776262"/>
                    </a:ext>
                  </a:extLst>
                </a:gridCol>
                <a:gridCol w="2350464">
                  <a:extLst>
                    <a:ext uri="{9D8B030D-6E8A-4147-A177-3AD203B41FA5}">
                      <a16:colId xmlns:a16="http://schemas.microsoft.com/office/drawing/2014/main" val="3177753976"/>
                    </a:ext>
                  </a:extLst>
                </a:gridCol>
              </a:tblGrid>
              <a:tr h="6113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2</a:t>
                      </a:r>
                    </a:p>
                    <a:p>
                      <a:pPr algn="l"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(вариации основного хода)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Дорожки на месте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Дорожки со сменой мест партнеров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Вращения на поджимах и/или с движениями ногами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8332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D5B3998-33A8-3E65-6657-C74C9A0EC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05173"/>
              </p:ext>
            </p:extLst>
          </p:nvPr>
        </p:nvGraphicFramePr>
        <p:xfrm>
          <a:off x="603251" y="4622279"/>
          <a:ext cx="11143914" cy="8541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7603">
                  <a:extLst>
                    <a:ext uri="{9D8B030D-6E8A-4147-A177-3AD203B41FA5}">
                      <a16:colId xmlns:a16="http://schemas.microsoft.com/office/drawing/2014/main" val="4170119758"/>
                    </a:ext>
                  </a:extLst>
                </a:gridCol>
                <a:gridCol w="3230037">
                  <a:extLst>
                    <a:ext uri="{9D8B030D-6E8A-4147-A177-3AD203B41FA5}">
                      <a16:colId xmlns:a16="http://schemas.microsoft.com/office/drawing/2014/main" val="590271489"/>
                    </a:ext>
                  </a:extLst>
                </a:gridCol>
                <a:gridCol w="2655810">
                  <a:extLst>
                    <a:ext uri="{9D8B030D-6E8A-4147-A177-3AD203B41FA5}">
                      <a16:colId xmlns:a16="http://schemas.microsoft.com/office/drawing/2014/main" val="1376800639"/>
                    </a:ext>
                  </a:extLst>
                </a:gridCol>
                <a:gridCol w="2350464">
                  <a:extLst>
                    <a:ext uri="{9D8B030D-6E8A-4147-A177-3AD203B41FA5}">
                      <a16:colId xmlns:a16="http://schemas.microsoft.com/office/drawing/2014/main" val="416441654"/>
                    </a:ext>
                  </a:extLst>
                </a:gridCol>
              </a:tblGrid>
              <a:tr h="8541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3</a:t>
                      </a:r>
                    </a:p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(контактные ТФ без полного основного хода)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Точки в контакте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Смена мест в контакте без полного основного хода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Смены с вращением, вращения в контакте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7333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DC29518-49A3-6506-924A-42EB32745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1281"/>
              </p:ext>
            </p:extLst>
          </p:nvPr>
        </p:nvGraphicFramePr>
        <p:xfrm>
          <a:off x="603251" y="5851696"/>
          <a:ext cx="11143914" cy="6856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7603">
                  <a:extLst>
                    <a:ext uri="{9D8B030D-6E8A-4147-A177-3AD203B41FA5}">
                      <a16:colId xmlns:a16="http://schemas.microsoft.com/office/drawing/2014/main" val="1969577430"/>
                    </a:ext>
                  </a:extLst>
                </a:gridCol>
                <a:gridCol w="3230037">
                  <a:extLst>
                    <a:ext uri="{9D8B030D-6E8A-4147-A177-3AD203B41FA5}">
                      <a16:colId xmlns:a16="http://schemas.microsoft.com/office/drawing/2014/main" val="1015109965"/>
                    </a:ext>
                  </a:extLst>
                </a:gridCol>
                <a:gridCol w="2655810">
                  <a:extLst>
                    <a:ext uri="{9D8B030D-6E8A-4147-A177-3AD203B41FA5}">
                      <a16:colId xmlns:a16="http://schemas.microsoft.com/office/drawing/2014/main" val="3447866518"/>
                    </a:ext>
                  </a:extLst>
                </a:gridCol>
                <a:gridCol w="2350464">
                  <a:extLst>
                    <a:ext uri="{9D8B030D-6E8A-4147-A177-3AD203B41FA5}">
                      <a16:colId xmlns:a16="http://schemas.microsoft.com/office/drawing/2014/main" val="1179551158"/>
                    </a:ext>
                  </a:extLst>
                </a:gridCol>
              </a:tblGrid>
              <a:tr h="685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4</a:t>
                      </a:r>
                    </a:p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(прочие ТФ)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«Джаз» без перемещений, прыжки, движения в партере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Смена мест без полного основного хода и его вариаций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Самостоятельные вращения без пружинки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705" marR="6570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628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049A27-CE54-1672-45A8-E0D769E8ED0D}"/>
              </a:ext>
            </a:extLst>
          </p:cNvPr>
          <p:cNvSpPr txBox="1"/>
          <p:nvPr/>
        </p:nvSpPr>
        <p:spPr>
          <a:xfrm>
            <a:off x="1585493" y="1525782"/>
            <a:ext cx="8586672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R="284480" algn="ctr">
              <a:spcAft>
                <a:spcPts val="600"/>
              </a:spcAft>
              <a:tabLst>
                <a:tab pos="630555" algn="l"/>
              </a:tabLst>
            </a:pP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Чек-лист разнообразия танцевальных фигур и движений:</a:t>
            </a:r>
          </a:p>
        </p:txBody>
      </p:sp>
    </p:spTree>
    <p:extLst>
      <p:ext uri="{BB962C8B-B14F-4D97-AF65-F5344CB8AC3E}">
        <p14:creationId xmlns:p14="http://schemas.microsoft.com/office/powerpoint/2010/main" val="3388866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BD82CE-6DBE-441F-B513-11703E3642CE}"/>
              </a:ext>
            </a:extLst>
          </p:cNvPr>
          <p:cNvSpPr txBox="1"/>
          <p:nvPr/>
        </p:nvSpPr>
        <p:spPr>
          <a:xfrm>
            <a:off x="365960" y="987466"/>
            <a:ext cx="11460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Оригинальные танцевальные фигуры отличает наличие новизны, нестандартного подхода и хореографического решения в построении движений, их сочетаний, траекторий, динамики или пространственных форм.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6B567-314A-6EF8-30D1-B321170FF9AB}"/>
              </a:ext>
            </a:extLst>
          </p:cNvPr>
          <p:cNvSpPr txBox="1"/>
          <p:nvPr/>
        </p:nvSpPr>
        <p:spPr>
          <a:xfrm>
            <a:off x="602724" y="5442475"/>
            <a:ext cx="10702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органичной интерпретации элементов других танцевальных направлений, адаптированных к стилю акробатического рок-н-ролла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C3B6F-F78F-2642-773A-BEF6595EE2D1}"/>
              </a:ext>
            </a:extLst>
          </p:cNvPr>
          <p:cNvSpPr txBox="1"/>
          <p:nvPr/>
        </p:nvSpPr>
        <p:spPr>
          <a:xfrm>
            <a:off x="451183" y="2140268"/>
            <a:ext cx="462614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R="28448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Оригинальность достигается за счет:</a:t>
            </a:r>
            <a:endParaRPr lang="ru-RU" sz="14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11875-16D5-EA22-A949-0029E3E1CA14}"/>
              </a:ext>
            </a:extLst>
          </p:cNvPr>
          <p:cNvSpPr txBox="1"/>
          <p:nvPr/>
        </p:nvSpPr>
        <p:spPr>
          <a:xfrm>
            <a:off x="4561974" y="299271"/>
            <a:ext cx="3068052" cy="523220"/>
          </a:xfrm>
          <a:prstGeom prst="rect">
            <a:avLst/>
          </a:prstGeom>
          <a:solidFill>
            <a:srgbClr val="00549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Оригинальность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2B695-5BDF-733C-63DD-2C4896817451}"/>
              </a:ext>
            </a:extLst>
          </p:cNvPr>
          <p:cNvSpPr txBox="1"/>
          <p:nvPr/>
        </p:nvSpPr>
        <p:spPr>
          <a:xfrm>
            <a:off x="602725" y="2870478"/>
            <a:ext cx="10947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использования нестандартных, уникальных движений, которые отличаются от тех, что чаще всего встречаются и исполняются большинством танцоров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793D8-A262-1F38-7AFE-A27D59078AD8}"/>
              </a:ext>
            </a:extLst>
          </p:cNvPr>
          <p:cNvSpPr txBox="1"/>
          <p:nvPr/>
        </p:nvSpPr>
        <p:spPr>
          <a:xfrm>
            <a:off x="602725" y="3768530"/>
            <a:ext cx="1137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отказа от шаблонных и широко распространённых элементов в пользу новых, свежих и индивидуальных решений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FAE21-ADC9-57C9-34A6-F5631C2ABB05}"/>
              </a:ext>
            </a:extLst>
          </p:cNvPr>
          <p:cNvSpPr txBox="1"/>
          <p:nvPr/>
        </p:nvSpPr>
        <p:spPr>
          <a:xfrm>
            <a:off x="602724" y="4648533"/>
            <a:ext cx="9548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неожиданных переходов между уровнями и элементами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A6F00D-3FCB-FFF1-9E21-24E63EEE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3" y="2913212"/>
            <a:ext cx="473534" cy="5311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257800-9541-BF57-3F4D-1A39B381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3" y="3862368"/>
            <a:ext cx="473534" cy="5311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3A48D8-5659-686A-C2D1-2E230ACA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3" y="4627166"/>
            <a:ext cx="473534" cy="5311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40FC75-42A6-5EED-95DB-30876CD5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3" y="5500077"/>
            <a:ext cx="473534" cy="5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6A911F-65F5-F975-320E-F578DED17928}"/>
              </a:ext>
            </a:extLst>
          </p:cNvPr>
          <p:cNvSpPr txBox="1"/>
          <p:nvPr/>
        </p:nvSpPr>
        <p:spPr>
          <a:xfrm>
            <a:off x="984584" y="4197026"/>
            <a:ext cx="1120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заимствование идей (плагиат), а также исполнение одной и той же программы в течение длительного времени (несколько сезонов)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53AE8-5C4C-C76A-36BB-3FA77AAC1831}"/>
              </a:ext>
            </a:extLst>
          </p:cNvPr>
          <p:cNvSpPr txBox="1"/>
          <p:nvPr/>
        </p:nvSpPr>
        <p:spPr>
          <a:xfrm>
            <a:off x="984584" y="949141"/>
            <a:ext cx="422910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R="28448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оригинальности не относится:</a:t>
            </a:r>
            <a:endParaRPr lang="ru-RU" sz="14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8B6EE-503F-BB32-A5FB-3E6A7809D26C}"/>
              </a:ext>
            </a:extLst>
          </p:cNvPr>
          <p:cNvSpPr txBox="1"/>
          <p:nvPr/>
        </p:nvSpPr>
        <p:spPr>
          <a:xfrm>
            <a:off x="984583" y="1692470"/>
            <a:ext cx="10961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исполнение широко распространенных танцевальных фигур, движений или элементов;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AEACF-0311-EE52-40DC-0E557A42E17F}"/>
              </a:ext>
            </a:extLst>
          </p:cNvPr>
          <p:cNvSpPr txBox="1"/>
          <p:nvPr/>
        </p:nvSpPr>
        <p:spPr>
          <a:xfrm>
            <a:off x="984584" y="2480530"/>
            <a:ext cx="1039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заимствование из других стилей без адаптации к стилю акробатического рок-н-ролла или без стилистического обоснования;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EAC09-D0B5-8A79-7F12-5BB21B557217}"/>
              </a:ext>
            </a:extLst>
          </p:cNvPr>
          <p:cNvSpPr txBox="1"/>
          <p:nvPr/>
        </p:nvSpPr>
        <p:spPr>
          <a:xfrm>
            <a:off x="984583" y="3416847"/>
            <a:ext cx="962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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преимущественное исполнение базовых танцевальных фигур;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804306-5B32-1ACC-51EA-F20908D0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6" y="1656563"/>
            <a:ext cx="519549" cy="5339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6E7A5-E0FE-1788-E9F4-7807A44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6" y="2564236"/>
            <a:ext cx="519549" cy="5339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CC961B1-25A5-717F-CF79-3882A786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5" y="3380631"/>
            <a:ext cx="519549" cy="5339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E1CCDB-029A-AFB4-1BD9-799AA1D2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6" y="4284670"/>
            <a:ext cx="519549" cy="5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4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B825C1-4398-E9D4-647F-E8EA7CEC5B2F}"/>
              </a:ext>
            </a:extLst>
          </p:cNvPr>
          <p:cNvSpPr txBox="1"/>
          <p:nvPr/>
        </p:nvSpPr>
        <p:spPr>
          <a:xfrm>
            <a:off x="595562" y="933531"/>
            <a:ext cx="11219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630555" algn="l"/>
                <a:tab pos="81026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критерии «Артистизм и гармония» оценивается способность спортсменов представить свою программу выразительно, эмоционально и целостно.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91398-F252-DB4E-CB47-2CBA4B5D1B03}"/>
              </a:ext>
            </a:extLst>
          </p:cNvPr>
          <p:cNvSpPr txBox="1"/>
          <p:nvPr/>
        </p:nvSpPr>
        <p:spPr>
          <a:xfrm>
            <a:off x="1033755" y="4173100"/>
            <a:ext cx="10673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630555" algn="l"/>
                <a:tab pos="810260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Баланс между исполнением технических элементов и художественной подачей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F806F-1D95-8E31-AA04-6A9B51FCBD8E}"/>
              </a:ext>
            </a:extLst>
          </p:cNvPr>
          <p:cNvSpPr txBox="1"/>
          <p:nvPr/>
        </p:nvSpPr>
        <p:spPr>
          <a:xfrm>
            <a:off x="3764631" y="243554"/>
            <a:ext cx="4662737" cy="523220"/>
          </a:xfrm>
          <a:prstGeom prst="rect">
            <a:avLst/>
          </a:prstGeom>
          <a:solidFill>
            <a:srgbClr val="521B9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Артистизм и гармония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44B2A-2A1A-52C4-D123-4B03D08FDC98}"/>
              </a:ext>
            </a:extLst>
          </p:cNvPr>
          <p:cNvSpPr txBox="1"/>
          <p:nvPr/>
        </p:nvSpPr>
        <p:spPr>
          <a:xfrm>
            <a:off x="595562" y="1758899"/>
            <a:ext cx="38801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Требования для получения бонуса: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134E2-3260-C769-E279-8CCBB577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4" y="2334581"/>
            <a:ext cx="438193" cy="51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BE6EF-8FE9-FB3A-5C6B-1188D99789FB}"/>
              </a:ext>
            </a:extLst>
          </p:cNvPr>
          <p:cNvSpPr txBox="1"/>
          <p:nvPr/>
        </p:nvSpPr>
        <p:spPr>
          <a:xfrm>
            <a:off x="1033759" y="2245713"/>
            <a:ext cx="10373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630555" algn="l"/>
                <a:tab pos="810260" algn="l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Эмоциональная выразительность — насколько спортсмены передают настроение и характер танца через движения, мимику, жесты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1BF9E-1B7A-1D07-FD2F-5750F2681966}"/>
              </a:ext>
            </a:extLst>
          </p:cNvPr>
          <p:cNvSpPr txBox="1"/>
          <p:nvPr/>
        </p:nvSpPr>
        <p:spPr>
          <a:xfrm>
            <a:off x="1033756" y="3003178"/>
            <a:ext cx="9770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создавать образ, который захватывает внимание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87218-F9E0-C01A-E948-2F37A0029608}"/>
              </a:ext>
            </a:extLst>
          </p:cNvPr>
          <p:cNvSpPr txBox="1"/>
          <p:nvPr/>
        </p:nvSpPr>
        <p:spPr>
          <a:xfrm>
            <a:off x="1033755" y="3619199"/>
            <a:ext cx="10569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Взаимодействие партнёров — степень согласованности и слаженности движений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520A37-6E06-6B46-7D18-F8DD2B64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2" y="2976890"/>
            <a:ext cx="438193" cy="514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499433-62B2-02B0-024D-1837CF56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2" y="3534353"/>
            <a:ext cx="438193" cy="514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CB1167-3A9F-924D-DBCD-174AF258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2" y="4142727"/>
            <a:ext cx="438193" cy="514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12596-4A86-91FB-8CC4-1C889DCB2FFE}"/>
              </a:ext>
            </a:extLst>
          </p:cNvPr>
          <p:cNvSpPr txBox="1"/>
          <p:nvPr/>
        </p:nvSpPr>
        <p:spPr>
          <a:xfrm>
            <a:off x="7588709" y="5772146"/>
            <a:ext cx="27764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013"/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– 2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плохо</a:t>
            </a:r>
          </a:p>
          <a:p>
            <a:pPr marL="100013"/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2,5 – 4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</a:t>
            </a:r>
          </a:p>
          <a:p>
            <a:pPr marL="100013"/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4,5 – 5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70A282-C1B5-6BB7-36B9-0DCEAF9C9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37" y="4727001"/>
            <a:ext cx="6217569" cy="20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330D4-1738-F1B0-8D23-8B2C0884C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675490-96EE-61F4-C58F-E5AA91C02565}"/>
              </a:ext>
            </a:extLst>
          </p:cNvPr>
          <p:cNvSpPr txBox="1"/>
          <p:nvPr/>
        </p:nvSpPr>
        <p:spPr>
          <a:xfrm>
            <a:off x="2017294" y="3013500"/>
            <a:ext cx="8157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i="0" dirty="0">
                <a:solidFill>
                  <a:schemeClr val="bg1"/>
                </a:solidFill>
                <a:effectLst/>
                <a:latin typeface="Proxima Nova Bold"/>
              </a:rPr>
              <a:t>КОМПОЗИЦИЯ</a:t>
            </a:r>
          </a:p>
        </p:txBody>
      </p:sp>
    </p:spTree>
    <p:extLst>
      <p:ext uri="{BB962C8B-B14F-4D97-AF65-F5344CB8AC3E}">
        <p14:creationId xmlns:p14="http://schemas.microsoft.com/office/powerpoint/2010/main" val="215906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432A0-B7ED-B5DD-7200-BE2417B5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ECA998-E312-6C03-23EF-5D414F848CE1}"/>
              </a:ext>
            </a:extLst>
          </p:cNvPr>
          <p:cNvSpPr txBox="1"/>
          <p:nvPr/>
        </p:nvSpPr>
        <p:spPr>
          <a:xfrm>
            <a:off x="4464072" y="583394"/>
            <a:ext cx="330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КОМПОЗИЦИЯ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EBE5C-5E80-8CA7-90FB-C83C78BCF162}"/>
              </a:ext>
            </a:extLst>
          </p:cNvPr>
          <p:cNvSpPr txBox="1"/>
          <p:nvPr/>
        </p:nvSpPr>
        <p:spPr>
          <a:xfrm>
            <a:off x="4546583" y="1155821"/>
            <a:ext cx="31357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оценивается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ТРЕНЕРОВ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A49B00-A4F7-1EF7-E338-99DB97256AB5}"/>
              </a:ext>
            </a:extLst>
          </p:cNvPr>
          <p:cNvSpPr txBox="1"/>
          <p:nvPr/>
        </p:nvSpPr>
        <p:spPr>
          <a:xfrm>
            <a:off x="3370958" y="2411935"/>
            <a:ext cx="51203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структурная организация танцевальных фигур, пространственных перестроений и музыкальных акцентов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«Постановка программы»</a:t>
            </a:r>
            <a:endParaRPr lang="ru-RU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D394E-32F9-41EE-3D7F-F1203441D0CA}"/>
              </a:ext>
            </a:extLst>
          </p:cNvPr>
          <p:cNvSpPr txBox="1"/>
          <p:nvPr/>
        </p:nvSpPr>
        <p:spPr>
          <a:xfrm>
            <a:off x="3370958" y="4088828"/>
            <a:ext cx="4966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выражение определённой темы, истории, образа, характера, настроения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«Идея»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7A838-AB17-E8DD-869C-92281AF18D9E}"/>
              </a:ext>
            </a:extLst>
          </p:cNvPr>
          <p:cNvSpPr txBox="1"/>
          <p:nvPr/>
        </p:nvSpPr>
        <p:spPr>
          <a:xfrm>
            <a:off x="3370958" y="5529608"/>
            <a:ext cx="5065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особый выразительный эффект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«Бонус»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6878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B7D33DF-7988-F644-934A-36D7E4C719DD}"/>
              </a:ext>
            </a:extLst>
          </p:cNvPr>
          <p:cNvGraphicFramePr>
            <a:graphicFrameLocks noGrp="1"/>
          </p:cNvGraphicFramePr>
          <p:nvPr/>
        </p:nvGraphicFramePr>
        <p:xfrm>
          <a:off x="1267040" y="892890"/>
          <a:ext cx="9118400" cy="5549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262">
                  <a:extLst>
                    <a:ext uri="{9D8B030D-6E8A-4147-A177-3AD203B41FA5}">
                      <a16:colId xmlns:a16="http://schemas.microsoft.com/office/drawing/2014/main" val="1995188040"/>
                    </a:ext>
                  </a:extLst>
                </a:gridCol>
                <a:gridCol w="3592846">
                  <a:extLst>
                    <a:ext uri="{9D8B030D-6E8A-4147-A177-3AD203B41FA5}">
                      <a16:colId xmlns:a16="http://schemas.microsoft.com/office/drawing/2014/main" val="4055835773"/>
                    </a:ext>
                  </a:extLst>
                </a:gridCol>
                <a:gridCol w="2710292">
                  <a:extLst>
                    <a:ext uri="{9D8B030D-6E8A-4147-A177-3AD203B41FA5}">
                      <a16:colId xmlns:a16="http://schemas.microsoft.com/office/drawing/2014/main" val="768539136"/>
                    </a:ext>
                  </a:extLst>
                </a:gridCol>
              </a:tblGrid>
              <a:tr h="462445"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ТФ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Количество тактов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3564876025"/>
                  </a:ext>
                </a:extLst>
              </a:tr>
              <a:tr h="462445">
                <a:tc gridSpan="3"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юноши (72 такта)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34576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ОХ х 1,5 такта = 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201328441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дорожки х 8 тактов = 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2201090094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ТФ х 2 такта = 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769239766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группа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тактов</a:t>
                      </a:r>
                      <a:endParaRPr lang="ru-RU" sz="2000" dirty="0">
                        <a:solidFill>
                          <a:srgbClr val="FF85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54 %</a:t>
                      </a:r>
                      <a:endParaRPr lang="ru-RU" sz="2800" dirty="0">
                        <a:solidFill>
                          <a:srgbClr val="FF85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4282868850"/>
                  </a:ext>
                </a:extLst>
              </a:tr>
              <a:tr h="462445">
                <a:tc gridSpan="3"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юниоры (72 такта)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61722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ОХ х 1,5 такта = 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2744193295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дорожки х 8 тактов = 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2850119241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ТФ х 2 такта = 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4149206685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Акробатика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акро х 1,5 = 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3361788754"/>
                  </a:ext>
                </a:extLst>
              </a:tr>
              <a:tr h="462445"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группа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такта</a:t>
                      </a:r>
                      <a:endParaRPr lang="ru-RU" sz="2000" dirty="0">
                        <a:solidFill>
                          <a:srgbClr val="FF85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45 %</a:t>
                      </a:r>
                      <a:endParaRPr lang="ru-RU" sz="2800" dirty="0">
                        <a:solidFill>
                          <a:srgbClr val="FF85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extLst>
                  <a:ext uri="{0D108BD9-81ED-4DB2-BD59-A6C34878D82A}">
                    <a16:rowId xmlns:a16="http://schemas.microsoft.com/office/drawing/2014/main" val="21515103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220344-CE09-D146-89A6-3520E3122BA5}"/>
              </a:ext>
            </a:extLst>
          </p:cNvPr>
          <p:cNvSpPr txBox="1"/>
          <p:nvPr/>
        </p:nvSpPr>
        <p:spPr>
          <a:xfrm>
            <a:off x="3590826" y="168490"/>
            <a:ext cx="4674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Доля групп ТФ в программах</a:t>
            </a:r>
          </a:p>
        </p:txBody>
      </p:sp>
    </p:spTree>
    <p:extLst>
      <p:ext uri="{BB962C8B-B14F-4D97-AF65-F5344CB8AC3E}">
        <p14:creationId xmlns:p14="http://schemas.microsoft.com/office/powerpoint/2010/main" val="66890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D4FD-7AF6-9CFB-E932-308A51C8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66C209-657D-3F1C-EC8B-A2B2A7E80FE1}"/>
              </a:ext>
            </a:extLst>
          </p:cNvPr>
          <p:cNvSpPr txBox="1"/>
          <p:nvPr/>
        </p:nvSpPr>
        <p:spPr>
          <a:xfrm>
            <a:off x="2017294" y="3013500"/>
            <a:ext cx="8157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ТАНЦЕВАЛЬНЫЕ ФИГУР</a:t>
            </a:r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endParaRPr lang="ru-RU" sz="5400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6741-B904-5AB5-C40B-6713C688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FC517129-3461-0178-8FBC-F0EB5082C636}"/>
              </a:ext>
            </a:extLst>
          </p:cNvPr>
          <p:cNvSpPr txBox="1"/>
          <p:nvPr/>
        </p:nvSpPr>
        <p:spPr>
          <a:xfrm>
            <a:off x="411549" y="192761"/>
            <a:ext cx="1117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Упрощенная система оценки компонента «Композиция»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FABC9-6379-51D0-71CD-064854A19F7B}"/>
              </a:ext>
            </a:extLst>
          </p:cNvPr>
          <p:cNvSpPr/>
          <p:nvPr/>
        </p:nvSpPr>
        <p:spPr>
          <a:xfrm>
            <a:off x="1891367" y="785574"/>
            <a:ext cx="3877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пары на площадке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AA401-36DE-D34B-7756-2D421878090D}"/>
              </a:ext>
            </a:extLst>
          </p:cNvPr>
          <p:cNvSpPr txBox="1"/>
          <p:nvPr/>
        </p:nvSpPr>
        <p:spPr>
          <a:xfrm>
            <a:off x="411105" y="3275571"/>
            <a:ext cx="1412250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B232A-68F6-7F42-412F-E9E2EE3DF6D3}"/>
              </a:ext>
            </a:extLst>
          </p:cNvPr>
          <p:cNvSpPr txBox="1"/>
          <p:nvPr/>
        </p:nvSpPr>
        <p:spPr>
          <a:xfrm>
            <a:off x="3603558" y="1678707"/>
            <a:ext cx="5397649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наличие ТФ группы 2 (вариации основного хода)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06EAC-8831-B83C-7501-F57675BA574B}"/>
              </a:ext>
            </a:extLst>
          </p:cNvPr>
          <p:cNvSpPr txBox="1"/>
          <p:nvPr/>
        </p:nvSpPr>
        <p:spPr>
          <a:xfrm>
            <a:off x="3606619" y="2544446"/>
            <a:ext cx="5394440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наличие ТФ группы 3 (в контакте без основного хода)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B8467-069F-8448-BA99-2BCCF6824D60}"/>
              </a:ext>
            </a:extLst>
          </p:cNvPr>
          <p:cNvSpPr txBox="1"/>
          <p:nvPr/>
        </p:nvSpPr>
        <p:spPr>
          <a:xfrm>
            <a:off x="9687249" y="167870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045EC22-EE7E-131A-7E46-5C879BCA7C6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823355" y="2025003"/>
            <a:ext cx="1780203" cy="173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3085853-B6E9-7C1E-1640-5303E46F199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1823355" y="2890742"/>
            <a:ext cx="1783264" cy="86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D3D21E3-885C-E47F-8370-4DD9D023EC04}"/>
              </a:ext>
            </a:extLst>
          </p:cNvPr>
          <p:cNvCxnSpPr>
            <a:cxnSpLocks/>
            <a:stCxn id="8" idx="3"/>
            <a:endCxn id="21" idx="1"/>
          </p:cNvCxnSpPr>
          <p:nvPr/>
        </p:nvCxnSpPr>
        <p:spPr>
          <a:xfrm>
            <a:off x="1823355" y="3756480"/>
            <a:ext cx="1783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C69A23D-DFAB-5E66-CE47-471F11036E9C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1823355" y="3756480"/>
            <a:ext cx="1783264" cy="89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ашивка 18">
            <a:extLst>
              <a:ext uri="{FF2B5EF4-FFF2-40B4-BE49-F238E27FC236}">
                <a16:creationId xmlns:a16="http://schemas.microsoft.com/office/drawing/2014/main" id="{460D5CB2-6A5A-3A03-6A97-B79F85C24111}"/>
              </a:ext>
            </a:extLst>
          </p:cNvPr>
          <p:cNvSpPr/>
          <p:nvPr/>
        </p:nvSpPr>
        <p:spPr>
          <a:xfrm flipV="1">
            <a:off x="9191586" y="190559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236D780-5E0C-5865-31D5-9C649D6EA14D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>
            <a:off x="1823355" y="3756480"/>
            <a:ext cx="1783264" cy="179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26187F-8FA1-B978-5357-84F405948FE5}"/>
              </a:ext>
            </a:extLst>
          </p:cNvPr>
          <p:cNvSpPr txBox="1"/>
          <p:nvPr/>
        </p:nvSpPr>
        <p:spPr>
          <a:xfrm>
            <a:off x="3606618" y="3410184"/>
            <a:ext cx="5397649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00013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наличие максимального набора ТФ группы 4</a:t>
            </a:r>
          </a:p>
          <a:p>
            <a:pPr marL="100013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(джаз, вращения, прыжки, партер, гибкость, баланс, сила, координация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591ED3-06C3-9A78-62D2-024FF19AE7DB}"/>
              </a:ext>
            </a:extLst>
          </p:cNvPr>
          <p:cNvSpPr txBox="1"/>
          <p:nvPr/>
        </p:nvSpPr>
        <p:spPr>
          <a:xfrm>
            <a:off x="3606619" y="4305600"/>
            <a:ext cx="5394440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пропорциональное распределение и логичную последовательность танцевальных фигур в программе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7577-82C3-B224-64D1-BCC568D56906}"/>
              </a:ext>
            </a:extLst>
          </p:cNvPr>
          <p:cNvSpPr txBox="1"/>
          <p:nvPr/>
        </p:nvSpPr>
        <p:spPr>
          <a:xfrm>
            <a:off x="3606619" y="5201016"/>
            <a:ext cx="5394440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гармоничность переходов из одной танцевальной фигуры в другую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8EC0DF-77F6-668B-B95D-6EFA2CEB742C}"/>
              </a:ext>
            </a:extLst>
          </p:cNvPr>
          <p:cNvSpPr txBox="1"/>
          <p:nvPr/>
        </p:nvSpPr>
        <p:spPr>
          <a:xfrm>
            <a:off x="9687249" y="3409457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баллов</a:t>
            </a:r>
          </a:p>
        </p:txBody>
      </p:sp>
      <p:sp>
        <p:nvSpPr>
          <p:cNvPr id="27" name="Нашивка 26">
            <a:extLst>
              <a:ext uri="{FF2B5EF4-FFF2-40B4-BE49-F238E27FC236}">
                <a16:creationId xmlns:a16="http://schemas.microsoft.com/office/drawing/2014/main" id="{BA3880BE-EB95-600E-D1F3-DD35A3D468A1}"/>
              </a:ext>
            </a:extLst>
          </p:cNvPr>
          <p:cNvSpPr/>
          <p:nvPr/>
        </p:nvSpPr>
        <p:spPr>
          <a:xfrm flipV="1">
            <a:off x="9191586" y="3636344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D67FF5-8F1B-6F8C-1A7A-3D5E33804E6D}"/>
              </a:ext>
            </a:extLst>
          </p:cNvPr>
          <p:cNvSpPr txBox="1"/>
          <p:nvPr/>
        </p:nvSpPr>
        <p:spPr>
          <a:xfrm>
            <a:off x="9687249" y="430560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29" name="Нашивка 28">
            <a:extLst>
              <a:ext uri="{FF2B5EF4-FFF2-40B4-BE49-F238E27FC236}">
                <a16:creationId xmlns:a16="http://schemas.microsoft.com/office/drawing/2014/main" id="{99EE76FC-B83A-E094-71B0-B0C88E085181}"/>
              </a:ext>
            </a:extLst>
          </p:cNvPr>
          <p:cNvSpPr/>
          <p:nvPr/>
        </p:nvSpPr>
        <p:spPr>
          <a:xfrm flipV="1">
            <a:off x="9191586" y="453248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EE3A6B-098C-5E20-2B39-EAFE39195086}"/>
              </a:ext>
            </a:extLst>
          </p:cNvPr>
          <p:cNvSpPr txBox="1"/>
          <p:nvPr/>
        </p:nvSpPr>
        <p:spPr>
          <a:xfrm>
            <a:off x="9687249" y="5201018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балла</a:t>
            </a:r>
          </a:p>
        </p:txBody>
      </p:sp>
      <p:sp>
        <p:nvSpPr>
          <p:cNvPr id="31" name="Нашивка 30">
            <a:extLst>
              <a:ext uri="{FF2B5EF4-FFF2-40B4-BE49-F238E27FC236}">
                <a16:creationId xmlns:a16="http://schemas.microsoft.com/office/drawing/2014/main" id="{102BC037-0D64-00B7-21CA-BC90CFFBD444}"/>
              </a:ext>
            </a:extLst>
          </p:cNvPr>
          <p:cNvSpPr/>
          <p:nvPr/>
        </p:nvSpPr>
        <p:spPr>
          <a:xfrm flipV="1">
            <a:off x="9191586" y="5427905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0BB7-50FB-45DC-9D0B-15781B1BAF45}"/>
              </a:ext>
            </a:extLst>
          </p:cNvPr>
          <p:cNvSpPr txBox="1"/>
          <p:nvPr/>
        </p:nvSpPr>
        <p:spPr>
          <a:xfrm>
            <a:off x="9687249" y="2544082"/>
            <a:ext cx="1239734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балл</a:t>
            </a:r>
          </a:p>
        </p:txBody>
      </p:sp>
      <p:sp>
        <p:nvSpPr>
          <p:cNvPr id="33" name="Нашивка 32">
            <a:extLst>
              <a:ext uri="{FF2B5EF4-FFF2-40B4-BE49-F238E27FC236}">
                <a16:creationId xmlns:a16="http://schemas.microsoft.com/office/drawing/2014/main" id="{A589C52F-7F90-7D68-C980-1283A70FBF54}"/>
              </a:ext>
            </a:extLst>
          </p:cNvPr>
          <p:cNvSpPr/>
          <p:nvPr/>
        </p:nvSpPr>
        <p:spPr>
          <a:xfrm flipV="1">
            <a:off x="9191586" y="2770969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BA68A0-C135-5FF1-114B-9330E713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74" y="811720"/>
            <a:ext cx="1031274" cy="52322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DDB1FC-9E43-424A-C238-7F790D9A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65" y="800000"/>
            <a:ext cx="2984500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8D410-AD83-E003-B508-C66F2AC71AC2}"/>
              </a:ext>
            </a:extLst>
          </p:cNvPr>
          <p:cNvSpPr txBox="1"/>
          <p:nvPr/>
        </p:nvSpPr>
        <p:spPr>
          <a:xfrm>
            <a:off x="413040" y="6326685"/>
            <a:ext cx="10712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каждую недостающую до рекомендованного количества фигуру 2 и 3 группы судья вычитает 1 балл</a:t>
            </a:r>
          </a:p>
        </p:txBody>
      </p:sp>
    </p:spTree>
    <p:extLst>
      <p:ext uri="{BB962C8B-B14F-4D97-AF65-F5344CB8AC3E}">
        <p14:creationId xmlns:p14="http://schemas.microsoft.com/office/powerpoint/2010/main" val="2872112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3F17E-CF0B-66A7-C4A4-8B36FD7C1C5A}"/>
              </a:ext>
            </a:extLst>
          </p:cNvPr>
          <p:cNvSpPr txBox="1"/>
          <p:nvPr/>
        </p:nvSpPr>
        <p:spPr>
          <a:xfrm>
            <a:off x="-606441" y="101169"/>
            <a:ext cx="7734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оценки компонента «Композиция»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DDDB38-3799-B075-CE8B-C73E98A5BDCA}"/>
              </a:ext>
            </a:extLst>
          </p:cNvPr>
          <p:cNvSpPr/>
          <p:nvPr/>
        </p:nvSpPr>
        <p:spPr>
          <a:xfrm>
            <a:off x="1679385" y="990558"/>
            <a:ext cx="2838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пары на площадке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7A494-FD7B-4D65-84C4-609A02039150}"/>
              </a:ext>
            </a:extLst>
          </p:cNvPr>
          <p:cNvSpPr txBox="1"/>
          <p:nvPr/>
        </p:nvSpPr>
        <p:spPr>
          <a:xfrm>
            <a:off x="118854" y="4034018"/>
            <a:ext cx="1412250" cy="96181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A89B4-F164-123C-E12E-C98F1E80C725}"/>
              </a:ext>
            </a:extLst>
          </p:cNvPr>
          <p:cNvSpPr txBox="1"/>
          <p:nvPr/>
        </p:nvSpPr>
        <p:spPr>
          <a:xfrm>
            <a:off x="2509121" y="1849169"/>
            <a:ext cx="6564473" cy="33752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lvl="0">
              <a:spcAft>
                <a:spcPts val="600"/>
              </a:spcAft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За: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Максимальное разнообразие групп и видов танцевальных фигур*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Пропорциональное распределение танцевальных фигур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Логичная последовательность танцевальных фигур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Гармоничный переход из одной танцевальной фигуры в другую («текучесть» танца)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пространства (вертикальное положение, прыжки, элементы на полу)</a:t>
            </a:r>
          </a:p>
          <a:p>
            <a:pPr marL="28575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630555" algn="l"/>
                <a:tab pos="8102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различных танцевальных линий (перемещение по кресту, вперед/назад, в диагональ)</a:t>
            </a:r>
          </a:p>
          <a:p>
            <a:pPr marL="285750" marR="284480" lvl="0" indent="-285750">
              <a:spcAft>
                <a:spcPts val="600"/>
              </a:spcAft>
              <a:buSzPct val="78000"/>
              <a:buFont typeface="Wingdings" pitchFamily="2" charset="2"/>
              <a:buChar char="ü"/>
              <a:tabLst>
                <a:tab pos="4686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Динамичное начало танца после акробатических элементов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9C7C1-54CE-0ECD-EEE2-1B4E7DD82470}"/>
              </a:ext>
            </a:extLst>
          </p:cNvPr>
          <p:cNvSpPr txBox="1"/>
          <p:nvPr/>
        </p:nvSpPr>
        <p:spPr>
          <a:xfrm>
            <a:off x="9543701" y="3286416"/>
            <a:ext cx="1084971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баллов</a:t>
            </a: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id="{548518F1-C1C2-B456-817D-1F31C15A0998}"/>
              </a:ext>
            </a:extLst>
          </p:cNvPr>
          <p:cNvSpPr/>
          <p:nvPr/>
        </p:nvSpPr>
        <p:spPr>
          <a:xfrm flipV="1">
            <a:off x="9154475" y="3547977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AEBEE-0148-D83C-99F7-17EB6B2E17C3}"/>
              </a:ext>
            </a:extLst>
          </p:cNvPr>
          <p:cNvSpPr txBox="1"/>
          <p:nvPr/>
        </p:nvSpPr>
        <p:spPr>
          <a:xfrm>
            <a:off x="2509120" y="5461541"/>
            <a:ext cx="6564473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узнаваемый образ, оригинальные движения, неординарный костюм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12B70-0AFD-FB05-17E6-2A7EBBCA67CA}"/>
              </a:ext>
            </a:extLst>
          </p:cNvPr>
          <p:cNvSpPr txBox="1"/>
          <p:nvPr/>
        </p:nvSpPr>
        <p:spPr>
          <a:xfrm>
            <a:off x="9543701" y="5460833"/>
            <a:ext cx="1084971" cy="6925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балл</a:t>
            </a:r>
          </a:p>
        </p:txBody>
      </p:sp>
      <p:sp>
        <p:nvSpPr>
          <p:cNvPr id="12" name="Нашивка 11">
            <a:extLst>
              <a:ext uri="{FF2B5EF4-FFF2-40B4-BE49-F238E27FC236}">
                <a16:creationId xmlns:a16="http://schemas.microsoft.com/office/drawing/2014/main" id="{AB022749-A302-7BDE-EEAD-36248F7E3D36}"/>
              </a:ext>
            </a:extLst>
          </p:cNvPr>
          <p:cNvSpPr/>
          <p:nvPr/>
        </p:nvSpPr>
        <p:spPr>
          <a:xfrm flipV="1">
            <a:off x="9154474" y="5687721"/>
            <a:ext cx="308345" cy="2388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Закрывающая фигурная скобка 14">
            <a:extLst>
              <a:ext uri="{FF2B5EF4-FFF2-40B4-BE49-F238E27FC236}">
                <a16:creationId xmlns:a16="http://schemas.microsoft.com/office/drawing/2014/main" id="{49CF102F-22FF-23F1-8BE2-1DAC04CC695C}"/>
              </a:ext>
            </a:extLst>
          </p:cNvPr>
          <p:cNvSpPr/>
          <p:nvPr/>
        </p:nvSpPr>
        <p:spPr>
          <a:xfrm>
            <a:off x="10739649" y="3199120"/>
            <a:ext cx="385519" cy="91271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крывающая фигурная скобка 15">
            <a:extLst>
              <a:ext uri="{FF2B5EF4-FFF2-40B4-BE49-F238E27FC236}">
                <a16:creationId xmlns:a16="http://schemas.microsoft.com/office/drawing/2014/main" id="{5507B68A-7CB1-06C6-377B-5CAAEBD5B35A}"/>
              </a:ext>
            </a:extLst>
          </p:cNvPr>
          <p:cNvSpPr/>
          <p:nvPr/>
        </p:nvSpPr>
        <p:spPr>
          <a:xfrm>
            <a:off x="10732038" y="5350773"/>
            <a:ext cx="393130" cy="912710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3BB318-809B-A00D-E133-00D1C5A163D7}"/>
              </a:ext>
            </a:extLst>
          </p:cNvPr>
          <p:cNvSpPr txBox="1"/>
          <p:nvPr/>
        </p:nvSpPr>
        <p:spPr>
          <a:xfrm rot="18958793">
            <a:off x="11011935" y="3142551"/>
            <a:ext cx="1037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Постановка программы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7E8262-FA49-55EF-7099-45F0CFBA97B0}"/>
              </a:ext>
            </a:extLst>
          </p:cNvPr>
          <p:cNvSpPr txBox="1"/>
          <p:nvPr/>
        </p:nvSpPr>
        <p:spPr>
          <a:xfrm rot="18924580">
            <a:off x="11131757" y="5468348"/>
            <a:ext cx="629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Бонус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FC03C3-EC17-2258-0AE5-0F45493115FE}"/>
              </a:ext>
            </a:extLst>
          </p:cNvPr>
          <p:cNvSpPr txBox="1"/>
          <p:nvPr/>
        </p:nvSpPr>
        <p:spPr>
          <a:xfrm>
            <a:off x="9546618" y="4084849"/>
            <a:ext cx="2164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0-5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5,5-8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8,5-10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</a:t>
            </a:r>
          </a:p>
          <a:p>
            <a:pPr>
              <a:tabLst>
                <a:tab pos="540385" algn="l"/>
              </a:tabLst>
            </a:pPr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10,5-12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</a:t>
            </a:r>
            <a:endParaRPr lang="ru-RU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405C9-440F-3C72-3C7F-FA389FD88CE8}"/>
              </a:ext>
            </a:extLst>
          </p:cNvPr>
          <p:cNvSpPr txBox="1"/>
          <p:nvPr/>
        </p:nvSpPr>
        <p:spPr>
          <a:xfrm>
            <a:off x="9543701" y="6194030"/>
            <a:ext cx="1453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нет бонусов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0,5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</a:t>
            </a:r>
            <a:endParaRPr lang="ru-RU" sz="1200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1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</a:t>
            </a:r>
            <a:r>
              <a:rPr lang="ru-RU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259A97-18D8-8874-44EF-7D5C3876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59" y="977454"/>
            <a:ext cx="1031274" cy="523220"/>
          </a:xfrm>
          <a:prstGeom prst="rect">
            <a:avLst/>
          </a:prstGeom>
        </p:spPr>
      </p:pic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9E16911D-A90D-343D-24E2-DB8C46A754EE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rot="5400000" flipH="1" flipV="1">
            <a:off x="1418427" y="2943324"/>
            <a:ext cx="497246" cy="16841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1B04B6-735E-7463-F926-A1FC82CE8A41}"/>
              </a:ext>
            </a:extLst>
          </p:cNvPr>
          <p:cNvSpPr txBox="1"/>
          <p:nvPr/>
        </p:nvSpPr>
        <p:spPr>
          <a:xfrm>
            <a:off x="1054865" y="3199121"/>
            <a:ext cx="1044937" cy="4682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баллов</a:t>
            </a:r>
          </a:p>
        </p:txBody>
      </p: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B9E430D7-59F8-A101-A153-55A54A1726A7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 rot="16200000" flipH="1">
            <a:off x="1261048" y="4559765"/>
            <a:ext cx="812002" cy="16841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70B7AC-F482-223C-71E0-76EA2F2F832A}"/>
              </a:ext>
            </a:extLst>
          </p:cNvPr>
          <p:cNvSpPr txBox="1"/>
          <p:nvPr/>
        </p:nvSpPr>
        <p:spPr>
          <a:xfrm>
            <a:off x="1144582" y="5625811"/>
            <a:ext cx="1044937" cy="362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балл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35A7A-6C16-1287-0603-6AE69CD76596}"/>
              </a:ext>
            </a:extLst>
          </p:cNvPr>
          <p:cNvSpPr txBox="1"/>
          <p:nvPr/>
        </p:nvSpPr>
        <p:spPr>
          <a:xfrm>
            <a:off x="141306" y="6409609"/>
            <a:ext cx="8312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За каждую недостающую до рекомендованного количества фигуру 2 и 3 группы судья вычитает 1 балл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1434CB-B6B8-FDF6-2337-BD42E6FD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469" y="694735"/>
            <a:ext cx="4229975" cy="10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2CB93-2AC7-3D40-43DE-036F327923F8}"/>
              </a:ext>
            </a:extLst>
          </p:cNvPr>
          <p:cNvSpPr txBox="1"/>
          <p:nvPr/>
        </p:nvSpPr>
        <p:spPr>
          <a:xfrm>
            <a:off x="2228746" y="296527"/>
            <a:ext cx="7734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оценки компонента «Композиция»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C2CCE6-54D9-6487-5450-28CF54B85EFB}"/>
              </a:ext>
            </a:extLst>
          </p:cNvPr>
          <p:cNvSpPr/>
          <p:nvPr/>
        </p:nvSpPr>
        <p:spPr>
          <a:xfrm>
            <a:off x="958994" y="1554568"/>
            <a:ext cx="1743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ФИНАЛЕ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4C31-C74B-F8A5-234E-5509637D6C00}"/>
              </a:ext>
            </a:extLst>
          </p:cNvPr>
          <p:cNvSpPr txBox="1"/>
          <p:nvPr/>
        </p:nvSpPr>
        <p:spPr>
          <a:xfrm>
            <a:off x="958994" y="2813447"/>
            <a:ext cx="1053364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0-12 – 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Постановка программы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0-5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5,5-8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8,5-10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хорошо,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10,5-12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None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0-7 – 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Идея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0-2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плохо,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2,5-4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средне,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4,5-6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6,5-7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0-1 – 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Бонус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нет бонусов,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0,5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хорошо, 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великолепно)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D74D8-B1D1-E949-4231-3A7C4D04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28" y="1554568"/>
            <a:ext cx="1031274" cy="523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E2507-D49A-8D2B-6013-2C76C79E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326" y="1262790"/>
            <a:ext cx="7772400" cy="11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27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A8592-71AA-58F9-7C95-AC47E806AF02}"/>
              </a:ext>
            </a:extLst>
          </p:cNvPr>
          <p:cNvSpPr txBox="1"/>
          <p:nvPr/>
        </p:nvSpPr>
        <p:spPr>
          <a:xfrm>
            <a:off x="2111540" y="224407"/>
            <a:ext cx="7345282" cy="990100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«Постановка программы»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25D29-6A2B-463D-D02E-6AFD44175684}"/>
              </a:ext>
            </a:extLst>
          </p:cNvPr>
          <p:cNvSpPr txBox="1"/>
          <p:nvPr/>
        </p:nvSpPr>
        <p:spPr>
          <a:xfrm>
            <a:off x="1691940" y="1671707"/>
            <a:ext cx="8112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критерии «Постановка программы» оценивается: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5D616-CEF4-439C-D97C-22CCCE58A599}"/>
              </a:ext>
            </a:extLst>
          </p:cNvPr>
          <p:cNvSpPr txBox="1"/>
          <p:nvPr/>
        </p:nvSpPr>
        <p:spPr>
          <a:xfrm>
            <a:off x="1509962" y="2564429"/>
            <a:ext cx="996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аспределение и чередование танцевальных фигур в программе (структурная организация танцевальных фигур)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4F5C5-F226-BEDD-3BFE-C469E31746CE}"/>
              </a:ext>
            </a:extLst>
          </p:cNvPr>
          <p:cNvSpPr txBox="1"/>
          <p:nvPr/>
        </p:nvSpPr>
        <p:spPr>
          <a:xfrm>
            <a:off x="1509962" y="3863295"/>
            <a:ext cx="996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Гармоничность переходов из одной танцевальной фигуры в другую (пространственные перестроения)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D6335-67A0-A397-C67C-80DA2FB31C16}"/>
              </a:ext>
            </a:extLst>
          </p:cNvPr>
          <p:cNvSpPr txBox="1"/>
          <p:nvPr/>
        </p:nvSpPr>
        <p:spPr>
          <a:xfrm>
            <a:off x="1509962" y="5162161"/>
            <a:ext cx="996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оответствие танцевальных фигур и движений музыкальным акцентам и/или фразам (только в финале)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7C552E-4980-6A4F-928A-BC889643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6" y="2610239"/>
            <a:ext cx="676574" cy="6620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0B6D04-EB92-665E-7556-88276D2C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6" y="3863295"/>
            <a:ext cx="676789" cy="6620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B52-2700-8FA8-89EA-569E91C9D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6" y="5207971"/>
            <a:ext cx="662076" cy="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8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4A507-FAEE-F9CB-4131-68EF87ABD351}"/>
              </a:ext>
            </a:extLst>
          </p:cNvPr>
          <p:cNvSpPr txBox="1"/>
          <p:nvPr/>
        </p:nvSpPr>
        <p:spPr>
          <a:xfrm>
            <a:off x="535405" y="883335"/>
            <a:ext cx="543225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284480">
              <a:spcAft>
                <a:spcPts val="600"/>
              </a:spcAft>
              <a:tabLst>
                <a:tab pos="630555" algn="l"/>
              </a:tabLst>
              <a:defRPr sz="2000" b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Требования для получения высокой оценки: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C93A4-0A42-6045-0774-DBC8D2D9BE39}"/>
              </a:ext>
            </a:extLst>
          </p:cNvPr>
          <p:cNvSpPr txBox="1"/>
          <p:nvPr/>
        </p:nvSpPr>
        <p:spPr>
          <a:xfrm>
            <a:off x="6145129" y="176281"/>
            <a:ext cx="5859380" cy="497488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 «Постановка программы»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29517-FD24-2062-C313-5988A5A35EB7}"/>
              </a:ext>
            </a:extLst>
          </p:cNvPr>
          <p:cNvSpPr txBox="1"/>
          <p:nvPr/>
        </p:nvSpPr>
        <p:spPr>
          <a:xfrm>
            <a:off x="972553" y="1685864"/>
            <a:ext cx="9246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Максимальное разнообразие групп и видов танцевальных фигур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E4CE-F6EE-B4FB-C86F-A660B1D4D20C}"/>
              </a:ext>
            </a:extLst>
          </p:cNvPr>
          <p:cNvSpPr txBox="1"/>
          <p:nvPr/>
        </p:nvSpPr>
        <p:spPr>
          <a:xfrm>
            <a:off x="972553" y="2114613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Пропорциональное распределение танцевальных фигур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7DE1A-8691-E62D-F23A-C8B0986CC935}"/>
              </a:ext>
            </a:extLst>
          </p:cNvPr>
          <p:cNvSpPr txBox="1"/>
          <p:nvPr/>
        </p:nvSpPr>
        <p:spPr>
          <a:xfrm>
            <a:off x="972553" y="2503535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Логичная последовательность танцевальных фигур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0C5C6-7C9A-7887-7E8F-F33C9CDE884A}"/>
              </a:ext>
            </a:extLst>
          </p:cNvPr>
          <p:cNvSpPr txBox="1"/>
          <p:nvPr/>
        </p:nvSpPr>
        <p:spPr>
          <a:xfrm>
            <a:off x="972553" y="2928666"/>
            <a:ext cx="995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Гармоничный переход из одной танцевальной фигуры в другую («текучесть» танца)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060779-5318-D551-F789-A0864CF1A84A}"/>
              </a:ext>
            </a:extLst>
          </p:cNvPr>
          <p:cNvSpPr txBox="1"/>
          <p:nvPr/>
        </p:nvSpPr>
        <p:spPr>
          <a:xfrm>
            <a:off x="972553" y="3364486"/>
            <a:ext cx="1076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пространства (вертикальное положение, прыжки, элементы на полу)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0AA2F-2F8E-772B-22B6-A4562FEDD186}"/>
              </a:ext>
            </a:extLst>
          </p:cNvPr>
          <p:cNvSpPr txBox="1"/>
          <p:nvPr/>
        </p:nvSpPr>
        <p:spPr>
          <a:xfrm>
            <a:off x="972553" y="3816686"/>
            <a:ext cx="11123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различных танцевальных линий (перемещение по кресту, вперед/назад, в диагональ)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43160-9A47-057A-889F-77761AADABD0}"/>
              </a:ext>
            </a:extLst>
          </p:cNvPr>
          <p:cNvSpPr txBox="1"/>
          <p:nvPr/>
        </p:nvSpPr>
        <p:spPr>
          <a:xfrm>
            <a:off x="972553" y="4258618"/>
            <a:ext cx="10866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Соответствие танцевальных фигур и движений музыкальным акцентам и/или фразам (только в финале)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60E3BF-24A9-E9B5-6226-60E2E40A223B}"/>
              </a:ext>
            </a:extLst>
          </p:cNvPr>
          <p:cNvSpPr txBox="1"/>
          <p:nvPr/>
        </p:nvSpPr>
        <p:spPr>
          <a:xfrm>
            <a:off x="972553" y="4710819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Исполнение акробатических элементов в музыку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96B79-3A27-316A-47B4-496B3AEC10DA}"/>
              </a:ext>
            </a:extLst>
          </p:cNvPr>
          <p:cNvSpPr txBox="1"/>
          <p:nvPr/>
        </p:nvSpPr>
        <p:spPr>
          <a:xfrm>
            <a:off x="972552" y="5158076"/>
            <a:ext cx="9246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Динамичное начало танца после акробатических элементов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0AAB3-80EE-E6D2-CC5B-A0CCAF7F4CE1}"/>
              </a:ext>
            </a:extLst>
          </p:cNvPr>
          <p:cNvSpPr txBox="1"/>
          <p:nvPr/>
        </p:nvSpPr>
        <p:spPr>
          <a:xfrm>
            <a:off x="972553" y="5605333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Наличие в программе вступления и финальной позы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70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9809AA-9990-302D-3937-2B7045AA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63" y="1306155"/>
            <a:ext cx="7772400" cy="13795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A0A19-AAC6-BF63-BD62-7E5A55FC5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63" y="4648188"/>
            <a:ext cx="7620000" cy="16383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AD2DC-5744-F16B-84CE-7A34FA9AC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63" y="3056518"/>
            <a:ext cx="7772400" cy="1365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CD41E-C349-BDA2-3A83-4E89A2449DD4}"/>
              </a:ext>
            </a:extLst>
          </p:cNvPr>
          <p:cNvSpPr txBox="1"/>
          <p:nvPr/>
        </p:nvSpPr>
        <p:spPr>
          <a:xfrm>
            <a:off x="1726530" y="446327"/>
            <a:ext cx="996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Гармоничность переходов из одной танцевальной фигуры в другую (пространственные перестроения)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AEF1D-18B7-ADC4-AD8D-CC4D38A55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44" y="446327"/>
            <a:ext cx="676789" cy="6620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23A01-5986-C9E5-BD3F-E60F77507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80" y="1453390"/>
            <a:ext cx="1288716" cy="1232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87FF65-CF10-1EF5-2E20-8C67E37F1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1" y="3173095"/>
            <a:ext cx="1169253" cy="11157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6D9D8F-E3FA-A0A2-F73A-B9855A54F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1" y="4909459"/>
            <a:ext cx="1169253" cy="11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9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C167B5-ADE6-1774-A42B-798C92D8F82B}"/>
              </a:ext>
            </a:extLst>
          </p:cNvPr>
          <p:cNvSpPr txBox="1"/>
          <p:nvPr/>
        </p:nvSpPr>
        <p:spPr>
          <a:xfrm>
            <a:off x="944474" y="6280711"/>
            <a:ext cx="10425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Соответствие идеи возрасту исполнителей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CEF54-F3C0-0141-013F-B05051BAA359}"/>
              </a:ext>
            </a:extLst>
          </p:cNvPr>
          <p:cNvSpPr txBox="1"/>
          <p:nvPr/>
        </p:nvSpPr>
        <p:spPr>
          <a:xfrm>
            <a:off x="4122318" y="212103"/>
            <a:ext cx="3750845" cy="670122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 «ИДЕЯ»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F19E6-A70A-04C3-FB96-722ADDE3DFF6}"/>
              </a:ext>
            </a:extLst>
          </p:cNvPr>
          <p:cNvSpPr txBox="1"/>
          <p:nvPr/>
        </p:nvSpPr>
        <p:spPr>
          <a:xfrm>
            <a:off x="3086600" y="1057971"/>
            <a:ext cx="60188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284480">
              <a:spcAft>
                <a:spcPts val="600"/>
              </a:spcAft>
              <a:tabLst>
                <a:tab pos="630555" algn="l"/>
              </a:tabLst>
              <a:defRPr sz="2000" b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dirty="0"/>
              <a:t>Требования для получения высокой оценки: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F2B36-9632-8B42-FB17-2E62996D6E34}"/>
              </a:ext>
            </a:extLst>
          </p:cNvPr>
          <p:cNvSpPr txBox="1"/>
          <p:nvPr/>
        </p:nvSpPr>
        <p:spPr>
          <a:xfrm>
            <a:off x="944476" y="1708511"/>
            <a:ext cx="1062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Наличие и ясность художественного замысла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идея может быть представлена в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темы, образа, сюжета, истории или настроения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263BF-29C0-1F4F-2D36-EA60F171C27F}"/>
              </a:ext>
            </a:extLst>
          </p:cNvPr>
          <p:cNvSpPr txBox="1"/>
          <p:nvPr/>
        </p:nvSpPr>
        <p:spPr>
          <a:xfrm>
            <a:off x="944476" y="2342564"/>
            <a:ext cx="1042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Последовательность и развитие идеи на протяжении всей постановки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идея должна поддерживаться и логично раскрываться в ходе всего выступления.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9E231-D158-324F-509A-D00E5E45C90D}"/>
              </a:ext>
            </a:extLst>
          </p:cNvPr>
          <p:cNvSpPr txBox="1"/>
          <p:nvPr/>
        </p:nvSpPr>
        <p:spPr>
          <a:xfrm>
            <a:off x="944476" y="2976617"/>
            <a:ext cx="10629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Соответствие выразительных средств –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движения, музыка, костюмы, эмоциональная выразительность и взаимодействие партнёров должны работать на раскрытие идеи.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033E-AD64-6080-00F8-3E14028EC7EE}"/>
              </a:ext>
            </a:extLst>
          </p:cNvPr>
          <p:cNvSpPr txBox="1"/>
          <p:nvPr/>
        </p:nvSpPr>
        <p:spPr>
          <a:xfrm>
            <a:off x="944476" y="3608076"/>
            <a:ext cx="10870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Целостность –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отсутствие противоречий в постановке, мешающих восприятию идеи.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E5770-EE09-AF3D-37A7-F454A2200A96}"/>
              </a:ext>
            </a:extLst>
          </p:cNvPr>
          <p:cNvSpPr txBox="1"/>
          <p:nvPr/>
        </p:nvSpPr>
        <p:spPr>
          <a:xfrm>
            <a:off x="944476" y="3993314"/>
            <a:ext cx="10425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Комплексное раскрытие идеи 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наличие только костюма и подходящей музыки не является полноценной реализацией идеи.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8984C-3ABD-EB19-CADE-C88358699AF9}"/>
              </a:ext>
            </a:extLst>
          </p:cNvPr>
          <p:cNvSpPr txBox="1"/>
          <p:nvPr/>
        </p:nvSpPr>
        <p:spPr>
          <a:xfrm>
            <a:off x="944476" y="4632873"/>
            <a:ext cx="10629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Эмоционально-художественное воздействие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постановка должна вызывать эстетическое и эмоциональное впечатление.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6452A0-92A3-F247-2469-231BD3D79D30}"/>
              </a:ext>
            </a:extLst>
          </p:cNvPr>
          <p:cNvSpPr txBox="1"/>
          <p:nvPr/>
        </p:nvSpPr>
        <p:spPr>
          <a:xfrm>
            <a:off x="944475" y="5261420"/>
            <a:ext cx="10870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Оригинальность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приветствуется нестандартный, индивидуальный подход как в задумке, так и в реализации идеи.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395C1-BA24-AD1C-6B63-47F517D9CFA1}"/>
              </a:ext>
            </a:extLst>
          </p:cNvPr>
          <p:cNvSpPr txBox="1"/>
          <p:nvPr/>
        </p:nvSpPr>
        <p:spPr>
          <a:xfrm>
            <a:off x="944474" y="5643746"/>
            <a:ext cx="10629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Убедительность исполнения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идея должна быть донесена выразительно, последовательно и с артистической достоверностью.</a:t>
            </a:r>
          </a:p>
        </p:txBody>
      </p:sp>
    </p:spTree>
    <p:extLst>
      <p:ext uri="{BB962C8B-B14F-4D97-AF65-F5344CB8AC3E}">
        <p14:creationId xmlns:p14="http://schemas.microsoft.com/office/powerpoint/2010/main" val="2852291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0D729F-DDA9-BD36-39C5-DF83B3702509}"/>
              </a:ext>
            </a:extLst>
          </p:cNvPr>
          <p:cNvSpPr txBox="1"/>
          <p:nvPr/>
        </p:nvSpPr>
        <p:spPr>
          <a:xfrm>
            <a:off x="1254793" y="5691993"/>
            <a:ext cx="869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Значительное эмоциональное и художественное воздействие.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76955-A892-2C06-38DC-82B5AC3C043C}"/>
              </a:ext>
            </a:extLst>
          </p:cNvPr>
          <p:cNvSpPr txBox="1"/>
          <p:nvPr/>
        </p:nvSpPr>
        <p:spPr>
          <a:xfrm>
            <a:off x="4122318" y="212103"/>
            <a:ext cx="3750845" cy="670122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 «Бонус»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28CE6-54DB-FA2C-846D-D30E218C7C6D}"/>
              </a:ext>
            </a:extLst>
          </p:cNvPr>
          <p:cNvSpPr txBox="1"/>
          <p:nvPr/>
        </p:nvSpPr>
        <p:spPr>
          <a:xfrm>
            <a:off x="2244389" y="1134899"/>
            <a:ext cx="770322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284480">
              <a:spcAft>
                <a:spcPts val="600"/>
              </a:spcAft>
              <a:tabLst>
                <a:tab pos="630555" algn="l"/>
              </a:tabLst>
              <a:defRPr sz="2000" b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Бонус в критерии «Композиция» может быть получен за: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78402-0703-D5B6-28F8-F285D2CE2A3A}"/>
              </a:ext>
            </a:extLst>
          </p:cNvPr>
          <p:cNvSpPr txBox="1"/>
          <p:nvPr/>
        </p:nvSpPr>
        <p:spPr>
          <a:xfrm>
            <a:off x="1254795" y="2243573"/>
            <a:ext cx="957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Особенно выразительную идею, ярко и последовательно воплощённую на протяжении всего выступления.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6D734-5CA8-1859-6A29-C74FAAAA2D8C}"/>
              </a:ext>
            </a:extLst>
          </p:cNvPr>
          <p:cNvSpPr txBox="1"/>
          <p:nvPr/>
        </p:nvSpPr>
        <p:spPr>
          <a:xfrm>
            <a:off x="1254793" y="3013345"/>
            <a:ext cx="9306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Оригинальный и нестандартный хореографический замысел.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E78E5-44F6-226F-F6EB-7165AFA68C83}"/>
              </a:ext>
            </a:extLst>
          </p:cNvPr>
          <p:cNvSpPr txBox="1"/>
          <p:nvPr/>
        </p:nvSpPr>
        <p:spPr>
          <a:xfrm>
            <a:off x="1254793" y="3506118"/>
            <a:ext cx="9047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Художественные приёмы, создающие выразительный эмоциональный и визуальный эффект.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D60A1-8B07-A89D-D67A-81E41B6FDF92}"/>
              </a:ext>
            </a:extLst>
          </p:cNvPr>
          <p:cNvSpPr txBox="1"/>
          <p:nvPr/>
        </p:nvSpPr>
        <p:spPr>
          <a:xfrm>
            <a:off x="1254794" y="4152449"/>
            <a:ext cx="8947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Цельность, насыщенность и завершенность образа, создающего яркое художественное впечатление.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EAFC6-25C2-765D-A6C5-75481A9ACB87}"/>
              </a:ext>
            </a:extLst>
          </p:cNvPr>
          <p:cNvSpPr txBox="1"/>
          <p:nvPr/>
        </p:nvSpPr>
        <p:spPr>
          <a:xfrm>
            <a:off x="1254793" y="4922221"/>
            <a:ext cx="9047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Высокую степень гармонии всех выразительных средств – движений, музыки, костюмов и эмоционального наполнения.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8165E7-F6AC-144D-95DC-1301AF05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316" y="3799493"/>
            <a:ext cx="1619751" cy="28601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D54C96-597F-B6AF-02E6-6FC19938A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2348909"/>
            <a:ext cx="442198" cy="4356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00B57F-6707-066C-3F3C-51A6FD17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2980182"/>
            <a:ext cx="442198" cy="4356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F8687CC-BCF8-8468-B600-17222A97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3519118"/>
            <a:ext cx="442198" cy="4356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562A15-6D97-F7D7-C5DB-3E639366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4211612"/>
            <a:ext cx="442198" cy="4356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B866E6-45F5-330F-FF9F-E0E34362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4922221"/>
            <a:ext cx="442198" cy="4356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226646-79FE-80F4-34CE-71F237D6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8" y="5632830"/>
            <a:ext cx="442198" cy="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3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5E76-5770-99BE-28E8-B5D457D6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790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F7B83-93F0-0C8C-1489-375154F0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C51F2-0A42-165F-DF3A-4235BD6B9AAF}"/>
              </a:ext>
            </a:extLst>
          </p:cNvPr>
          <p:cNvSpPr txBox="1"/>
          <p:nvPr/>
        </p:nvSpPr>
        <p:spPr>
          <a:xfrm>
            <a:off x="3653751" y="450730"/>
            <a:ext cx="4884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ТАНЦЕВАЛЬНЫЕ ФИГУРЫ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5ED7E-F15F-D6A2-4758-B40F8251BCDD}"/>
              </a:ext>
            </a:extLst>
          </p:cNvPr>
          <p:cNvSpPr txBox="1"/>
          <p:nvPr/>
        </p:nvSpPr>
        <p:spPr>
          <a:xfrm>
            <a:off x="3684841" y="5409292"/>
            <a:ext cx="521766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представление спортсменами программы</a:t>
            </a: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«Артистизм и гармония»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A3F2E-9B3D-8F75-37EA-6364E86C950F}"/>
              </a:ext>
            </a:extLst>
          </p:cNvPr>
          <p:cNvSpPr txBox="1"/>
          <p:nvPr/>
        </p:nvSpPr>
        <p:spPr>
          <a:xfrm>
            <a:off x="4438548" y="1035505"/>
            <a:ext cx="31357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оценивается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СПОРТСМЕНОВ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28EEB-12C6-58D6-3C8C-1F3F45E203CD}"/>
              </a:ext>
            </a:extLst>
          </p:cNvPr>
          <p:cNvSpPr txBox="1"/>
          <p:nvPr/>
        </p:nvSpPr>
        <p:spPr>
          <a:xfrm>
            <a:off x="3651369" y="2264365"/>
            <a:ext cx="47892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точность и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качество исполнения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«Точность»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D5BA8-A3C3-7D98-5F5D-2E8B6CCF9283}"/>
              </a:ext>
            </a:extLst>
          </p:cNvPr>
          <p:cNvSpPr txBox="1"/>
          <p:nvPr/>
        </p:nvSpPr>
        <p:spPr>
          <a:xfrm>
            <a:off x="3653751" y="3447059"/>
            <a:ext cx="535909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исполнять сложные, разнообразные и оригинальные танцевальные фигуры</a:t>
            </a:r>
          </a:p>
          <a:p>
            <a:pPr lvl="0">
              <a:spcAft>
                <a:spcPts val="60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«Сложность, разнообразие и оригинальность»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2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E1AAD71-8A37-1690-5CDF-6EB209DF8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17850"/>
              </p:ext>
            </p:extLst>
          </p:nvPr>
        </p:nvGraphicFramePr>
        <p:xfrm>
          <a:off x="923756" y="1032719"/>
          <a:ext cx="10578431" cy="167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630">
                  <a:extLst>
                    <a:ext uri="{9D8B030D-6E8A-4147-A177-3AD203B41FA5}">
                      <a16:colId xmlns:a16="http://schemas.microsoft.com/office/drawing/2014/main" val="1673921398"/>
                    </a:ext>
                  </a:extLst>
                </a:gridCol>
                <a:gridCol w="4912709">
                  <a:extLst>
                    <a:ext uri="{9D8B030D-6E8A-4147-A177-3AD203B41FA5}">
                      <a16:colId xmlns:a16="http://schemas.microsoft.com/office/drawing/2014/main" val="4046692713"/>
                    </a:ext>
                  </a:extLst>
                </a:gridCol>
                <a:gridCol w="1585532">
                  <a:extLst>
                    <a:ext uri="{9D8B030D-6E8A-4147-A177-3AD203B41FA5}">
                      <a16:colId xmlns:a16="http://schemas.microsoft.com/office/drawing/2014/main" val="2741616798"/>
                    </a:ext>
                  </a:extLst>
                </a:gridCol>
                <a:gridCol w="3022560">
                  <a:extLst>
                    <a:ext uri="{9D8B030D-6E8A-4147-A177-3AD203B41FA5}">
                      <a16:colId xmlns:a16="http://schemas.microsoft.com/office/drawing/2014/main" val="2246355250"/>
                    </a:ext>
                  </a:extLst>
                </a:gridCol>
              </a:tblGrid>
              <a:tr h="345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Продолжи-</a:t>
                      </a:r>
                    </a:p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171762698"/>
                  </a:ext>
                </a:extLst>
              </a:tr>
              <a:tr h="13134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Контактные парные ТФ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в которых оба партнера одновременно исполняют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полный основной ход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(обязательные условия: постоянный контакт и изменение позиции/смена мест/перемещения)</a:t>
                      </a: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 такта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Обязательное количество установлено в Правилах.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Рекомендуется исполнять ТФ из группы 1 больше, чем обязательный минимум.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163973688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15A8D68-6C38-A13A-CAA8-A9D828C4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35543"/>
              </p:ext>
            </p:extLst>
          </p:nvPr>
        </p:nvGraphicFramePr>
        <p:xfrm>
          <a:off x="923755" y="3001869"/>
          <a:ext cx="10578431" cy="75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630">
                  <a:extLst>
                    <a:ext uri="{9D8B030D-6E8A-4147-A177-3AD203B41FA5}">
                      <a16:colId xmlns:a16="http://schemas.microsoft.com/office/drawing/2014/main" val="3596164628"/>
                    </a:ext>
                  </a:extLst>
                </a:gridCol>
                <a:gridCol w="4924739">
                  <a:extLst>
                    <a:ext uri="{9D8B030D-6E8A-4147-A177-3AD203B41FA5}">
                      <a16:colId xmlns:a16="http://schemas.microsoft.com/office/drawing/2014/main" val="1839564508"/>
                    </a:ext>
                  </a:extLst>
                </a:gridCol>
                <a:gridCol w="1573502">
                  <a:extLst>
                    <a:ext uri="{9D8B030D-6E8A-4147-A177-3AD203B41FA5}">
                      <a16:colId xmlns:a16="http://schemas.microsoft.com/office/drawing/2014/main" val="2241431966"/>
                    </a:ext>
                  </a:extLst>
                </a:gridCol>
                <a:gridCol w="3022560">
                  <a:extLst>
                    <a:ext uri="{9D8B030D-6E8A-4147-A177-3AD203B41FA5}">
                      <a16:colId xmlns:a16="http://schemas.microsoft.com/office/drawing/2014/main" val="637870433"/>
                    </a:ext>
                  </a:extLst>
                </a:gridCol>
              </a:tblGrid>
              <a:tr h="752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Вариации техники ног рок-н-ролла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контакте (кик-бол-чендж, кик, подъемы коленей, броски в разных направлениях)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менее 2-х тактов</a:t>
                      </a: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Рекомендуемое количество:</a:t>
                      </a:r>
                    </a:p>
                    <a:p>
                      <a:pPr algn="just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минимум 2 раза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193570207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8C0B86A-0D4C-263F-8C67-844C120EA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7163"/>
              </p:ext>
            </p:extLst>
          </p:nvPr>
        </p:nvGraphicFramePr>
        <p:xfrm>
          <a:off x="923754" y="4044361"/>
          <a:ext cx="10578431" cy="588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630">
                  <a:extLst>
                    <a:ext uri="{9D8B030D-6E8A-4147-A177-3AD203B41FA5}">
                      <a16:colId xmlns:a16="http://schemas.microsoft.com/office/drawing/2014/main" val="3744711412"/>
                    </a:ext>
                  </a:extLst>
                </a:gridCol>
                <a:gridCol w="4936771">
                  <a:extLst>
                    <a:ext uri="{9D8B030D-6E8A-4147-A177-3AD203B41FA5}">
                      <a16:colId xmlns:a16="http://schemas.microsoft.com/office/drawing/2014/main" val="1607291960"/>
                    </a:ext>
                  </a:extLst>
                </a:gridCol>
                <a:gridCol w="1561470">
                  <a:extLst>
                    <a:ext uri="{9D8B030D-6E8A-4147-A177-3AD203B41FA5}">
                      <a16:colId xmlns:a16="http://schemas.microsoft.com/office/drawing/2014/main" val="1200168898"/>
                    </a:ext>
                  </a:extLst>
                </a:gridCol>
                <a:gridCol w="3022560">
                  <a:extLst>
                    <a:ext uri="{9D8B030D-6E8A-4147-A177-3AD203B41FA5}">
                      <a16:colId xmlns:a16="http://schemas.microsoft.com/office/drawing/2014/main" val="1572922040"/>
                    </a:ext>
                  </a:extLst>
                </a:gridCol>
              </a:tblGrid>
              <a:tr h="5880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Контактные парные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ТФ без полного основного хода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менее 2-х тактов</a:t>
                      </a: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Рекомендуемое количество: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минимум 2 раза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526578237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D10511C-2881-7E43-7D60-E613B113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02955"/>
              </p:ext>
            </p:extLst>
          </p:nvPr>
        </p:nvGraphicFramePr>
        <p:xfrm>
          <a:off x="923753" y="4922427"/>
          <a:ext cx="10578431" cy="1236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630">
                  <a:extLst>
                    <a:ext uri="{9D8B030D-6E8A-4147-A177-3AD203B41FA5}">
                      <a16:colId xmlns:a16="http://schemas.microsoft.com/office/drawing/2014/main" val="2988122550"/>
                    </a:ext>
                  </a:extLst>
                </a:gridCol>
                <a:gridCol w="4972866">
                  <a:extLst>
                    <a:ext uri="{9D8B030D-6E8A-4147-A177-3AD203B41FA5}">
                      <a16:colId xmlns:a16="http://schemas.microsoft.com/office/drawing/2014/main" val="725322573"/>
                    </a:ext>
                  </a:extLst>
                </a:gridCol>
                <a:gridCol w="1525375">
                  <a:extLst>
                    <a:ext uri="{9D8B030D-6E8A-4147-A177-3AD203B41FA5}">
                      <a16:colId xmlns:a16="http://schemas.microsoft.com/office/drawing/2014/main" val="2326254881"/>
                    </a:ext>
                  </a:extLst>
                </a:gridCol>
                <a:gridCol w="3022560">
                  <a:extLst>
                    <a:ext uri="{9D8B030D-6E8A-4147-A177-3AD203B41FA5}">
                      <a16:colId xmlns:a16="http://schemas.microsoft.com/office/drawing/2014/main" val="3451689306"/>
                    </a:ext>
                  </a:extLst>
                </a:gridCol>
              </a:tblGrid>
              <a:tr h="12367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ТФ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(вращения, фигуры и движение на гибкость и растяжку, элементы с полным или частичным отрывом от пола, фигуры, исполняемые в партере, танцевальные фигуры и движения из других танцевальных стилей)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39844959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7FCD54B-D8E6-69A5-DE3E-2F81EA7417F5}"/>
              </a:ext>
            </a:extLst>
          </p:cNvPr>
          <p:cNvSpPr txBox="1"/>
          <p:nvPr/>
        </p:nvSpPr>
        <p:spPr>
          <a:xfrm>
            <a:off x="923756" y="349132"/>
            <a:ext cx="105784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программе должны быть исполнены следующие группы танцевальных фигур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0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40C0BA-BDDF-724F-9F32-4FBC89E944CF}"/>
              </a:ext>
            </a:extLst>
          </p:cNvPr>
          <p:cNvSpPr/>
          <p:nvPr/>
        </p:nvSpPr>
        <p:spPr>
          <a:xfrm>
            <a:off x="3428371" y="281553"/>
            <a:ext cx="5335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Упрощенная система судейства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494B6-F005-8243-86C8-471CF0D629ED}"/>
              </a:ext>
            </a:extLst>
          </p:cNvPr>
          <p:cNvSpPr txBox="1"/>
          <p:nvPr/>
        </p:nvSpPr>
        <p:spPr>
          <a:xfrm>
            <a:off x="740690" y="3537677"/>
            <a:ext cx="1735829" cy="122958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84F16-EC56-8C4F-A1F0-2ABEE872C083}"/>
              </a:ext>
            </a:extLst>
          </p:cNvPr>
          <p:cNvSpPr txBox="1"/>
          <p:nvPr/>
        </p:nvSpPr>
        <p:spPr>
          <a:xfrm>
            <a:off x="2870389" y="3537676"/>
            <a:ext cx="1674243" cy="12295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08032-C98F-6144-B94F-7608355FB27C}"/>
              </a:ext>
            </a:extLst>
          </p:cNvPr>
          <p:cNvSpPr txBox="1"/>
          <p:nvPr/>
        </p:nvSpPr>
        <p:spPr>
          <a:xfrm>
            <a:off x="5459541" y="2246655"/>
            <a:ext cx="355251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ctr">
            <a:noAutofit/>
          </a:bodyPr>
          <a:lstStyle/>
          <a:p>
            <a:pPr marL="138113" indent="-38100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ход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(партнерша)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1F7D9C-2BEB-3747-9056-A5E0DC4235EA}"/>
              </a:ext>
            </a:extLst>
          </p:cNvPr>
          <p:cNvSpPr txBox="1"/>
          <p:nvPr/>
        </p:nvSpPr>
        <p:spPr>
          <a:xfrm>
            <a:off x="5459542" y="4203069"/>
            <a:ext cx="35546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 anchor="ctr">
            <a:noAutofit/>
          </a:bodyPr>
          <a:lstStyle/>
          <a:p>
            <a:pPr marL="100013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Танцевальные фигуры</a:t>
            </a:r>
          </a:p>
          <a:p>
            <a:pPr marL="100013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(Точность)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43D93-84F7-224C-AEBC-F6E4B4F0F988}"/>
              </a:ext>
            </a:extLst>
          </p:cNvPr>
          <p:cNvSpPr txBox="1"/>
          <p:nvPr/>
        </p:nvSpPr>
        <p:spPr>
          <a:xfrm>
            <a:off x="5459542" y="5209212"/>
            <a:ext cx="35546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marL="138113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Композиция</a:t>
            </a:r>
          </a:p>
          <a:p>
            <a:pPr marL="138113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(Постановка программы)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40E18-A1A1-C949-880C-7D6B466B4932}"/>
              </a:ext>
            </a:extLst>
          </p:cNvPr>
          <p:cNvSpPr txBox="1"/>
          <p:nvPr/>
        </p:nvSpPr>
        <p:spPr>
          <a:xfrm>
            <a:off x="5461653" y="3252798"/>
            <a:ext cx="355251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ctr">
            <a:noAutofit/>
          </a:bodyPr>
          <a:lstStyle/>
          <a:p>
            <a:pPr marL="100013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ход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(партнер)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A9E6C5-CB24-EB4B-901B-50065315705A}"/>
              </a:ext>
            </a:extLst>
          </p:cNvPr>
          <p:cNvSpPr txBox="1"/>
          <p:nvPr/>
        </p:nvSpPr>
        <p:spPr>
          <a:xfrm>
            <a:off x="9793577" y="2255436"/>
            <a:ext cx="149204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баллов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052FE48-7D69-0A43-A0C5-77F3A742C5A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476519" y="4152468"/>
            <a:ext cx="393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AC95C82-6BEE-C54B-8C8C-1853E3E996A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544632" y="2662154"/>
            <a:ext cx="914909" cy="149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594D5DF-5714-8446-8801-415CB6E5F3EF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4544632" y="3668297"/>
            <a:ext cx="917021" cy="48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066484E-EF77-1747-8113-0009A2459E7E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>
            <a:off x="4544632" y="4152468"/>
            <a:ext cx="914910" cy="46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FE8F35D9-FDDC-EE46-920F-B0CC2961DD7C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4544632" y="4152468"/>
            <a:ext cx="914910" cy="1472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ашивка 52">
            <a:extLst>
              <a:ext uri="{FF2B5EF4-FFF2-40B4-BE49-F238E27FC236}">
                <a16:creationId xmlns:a16="http://schemas.microsoft.com/office/drawing/2014/main" id="{30665FB3-E541-2B42-940B-243CAD7FDF8D}"/>
              </a:ext>
            </a:extLst>
          </p:cNvPr>
          <p:cNvSpPr/>
          <p:nvPr/>
        </p:nvSpPr>
        <p:spPr>
          <a:xfrm>
            <a:off x="9248644" y="2598895"/>
            <a:ext cx="308345" cy="1762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Нашивка 53">
            <a:extLst>
              <a:ext uri="{FF2B5EF4-FFF2-40B4-BE49-F238E27FC236}">
                <a16:creationId xmlns:a16="http://schemas.microsoft.com/office/drawing/2014/main" id="{7601FD57-E57A-FA4A-AFBB-A34718A43D07}"/>
              </a:ext>
            </a:extLst>
          </p:cNvPr>
          <p:cNvSpPr/>
          <p:nvPr/>
        </p:nvSpPr>
        <p:spPr>
          <a:xfrm>
            <a:off x="9230306" y="3571838"/>
            <a:ext cx="308345" cy="1762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Нашивка 54">
            <a:extLst>
              <a:ext uri="{FF2B5EF4-FFF2-40B4-BE49-F238E27FC236}">
                <a16:creationId xmlns:a16="http://schemas.microsoft.com/office/drawing/2014/main" id="{AF6FE0B3-CAAB-9842-A5C8-8DB5071C9A17}"/>
              </a:ext>
            </a:extLst>
          </p:cNvPr>
          <p:cNvSpPr/>
          <p:nvPr/>
        </p:nvSpPr>
        <p:spPr>
          <a:xfrm>
            <a:off x="9230305" y="4530448"/>
            <a:ext cx="308345" cy="1762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Нашивка 56">
            <a:extLst>
              <a:ext uri="{FF2B5EF4-FFF2-40B4-BE49-F238E27FC236}">
                <a16:creationId xmlns:a16="http://schemas.microsoft.com/office/drawing/2014/main" id="{34868122-29AC-AD43-B285-C0CB86B65B8A}"/>
              </a:ext>
            </a:extLst>
          </p:cNvPr>
          <p:cNvSpPr/>
          <p:nvPr/>
        </p:nvSpPr>
        <p:spPr>
          <a:xfrm>
            <a:off x="9230304" y="5460375"/>
            <a:ext cx="308345" cy="1762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AE6961-D628-7C40-51FC-689D0213BC6D}"/>
              </a:ext>
            </a:extLst>
          </p:cNvPr>
          <p:cNvSpPr txBox="1"/>
          <p:nvPr/>
        </p:nvSpPr>
        <p:spPr>
          <a:xfrm>
            <a:off x="9793577" y="3244459"/>
            <a:ext cx="149204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баллов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BE6745-5872-9304-6FC4-CCA4BB500403}"/>
              </a:ext>
            </a:extLst>
          </p:cNvPr>
          <p:cNvSpPr txBox="1"/>
          <p:nvPr/>
        </p:nvSpPr>
        <p:spPr>
          <a:xfrm>
            <a:off x="9793577" y="4211851"/>
            <a:ext cx="14920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баллов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7F5193-1FD9-2B3D-C41F-EDEEB70BD44A}"/>
              </a:ext>
            </a:extLst>
          </p:cNvPr>
          <p:cNvSpPr txBox="1"/>
          <p:nvPr/>
        </p:nvSpPr>
        <p:spPr>
          <a:xfrm>
            <a:off x="9793577" y="5217994"/>
            <a:ext cx="14920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баллов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6BEF1-452D-9496-41B1-4C0DFF45F542}"/>
              </a:ext>
            </a:extLst>
          </p:cNvPr>
          <p:cNvSpPr txBox="1"/>
          <p:nvPr/>
        </p:nvSpPr>
        <p:spPr>
          <a:xfrm>
            <a:off x="6840702" y="1033749"/>
            <a:ext cx="229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– 40 баллов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3384F2-EC75-2BBC-2161-A921384E87FE}"/>
              </a:ext>
            </a:extLst>
          </p:cNvPr>
          <p:cNvSpPr/>
          <p:nvPr/>
        </p:nvSpPr>
        <p:spPr>
          <a:xfrm>
            <a:off x="1099751" y="1033749"/>
            <a:ext cx="4522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или 5 пар на площадке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E07439-F9EC-8F3D-7F62-FE134415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96" y="1033749"/>
            <a:ext cx="1031274" cy="5232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0AAED5-EF32-92F5-84CC-4BD044C6F0EE}"/>
              </a:ext>
            </a:extLst>
          </p:cNvPr>
          <p:cNvSpPr/>
          <p:nvPr/>
        </p:nvSpPr>
        <p:spPr>
          <a:xfrm>
            <a:off x="1099752" y="1509396"/>
            <a:ext cx="4251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Отборочном туре и Туре надежды</a:t>
            </a:r>
          </a:p>
        </p:txBody>
      </p:sp>
    </p:spTree>
    <p:extLst>
      <p:ext uri="{BB962C8B-B14F-4D97-AF65-F5344CB8AC3E}">
        <p14:creationId xmlns:p14="http://schemas.microsoft.com/office/powerpoint/2010/main" val="289965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6EF04F-F60F-C747-A0C3-CBDF41421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37072"/>
              </p:ext>
            </p:extLst>
          </p:nvPr>
        </p:nvGraphicFramePr>
        <p:xfrm>
          <a:off x="502528" y="1267382"/>
          <a:ext cx="9644519" cy="2012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632">
                  <a:extLst>
                    <a:ext uri="{9D8B030D-6E8A-4147-A177-3AD203B41FA5}">
                      <a16:colId xmlns:a16="http://schemas.microsoft.com/office/drawing/2014/main" val="152034902"/>
                    </a:ext>
                  </a:extLst>
                </a:gridCol>
                <a:gridCol w="2501599">
                  <a:extLst>
                    <a:ext uri="{9D8B030D-6E8A-4147-A177-3AD203B41FA5}">
                      <a16:colId xmlns:a16="http://schemas.microsoft.com/office/drawing/2014/main" val="2321721562"/>
                    </a:ext>
                  </a:extLst>
                </a:gridCol>
                <a:gridCol w="2680644">
                  <a:extLst>
                    <a:ext uri="{9D8B030D-6E8A-4147-A177-3AD203B41FA5}">
                      <a16:colId xmlns:a16="http://schemas.microsoft.com/office/drawing/2014/main" val="2470088818"/>
                    </a:ext>
                  </a:extLst>
                </a:gridCol>
                <a:gridCol w="2680644">
                  <a:extLst>
                    <a:ext uri="{9D8B030D-6E8A-4147-A177-3AD203B41FA5}">
                      <a16:colId xmlns:a16="http://schemas.microsoft.com/office/drawing/2014/main" val="2787577841"/>
                    </a:ext>
                  </a:extLst>
                </a:gridCol>
              </a:tblGrid>
              <a:tr h="670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Сбавка в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Упрощенная оценка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Партнерша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баллах (1-10)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Партнер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баллах (1-10)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88665"/>
                  </a:ext>
                </a:extLst>
              </a:tr>
              <a:tr h="3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50-75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Плохо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540573"/>
                  </a:ext>
                </a:extLst>
              </a:tr>
              <a:tr h="3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086505"/>
                  </a:ext>
                </a:extLst>
              </a:tr>
              <a:tr h="3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Хорошо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512832"/>
                  </a:ext>
                </a:extLst>
              </a:tr>
              <a:tr h="3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Великолепно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– 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– 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688295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B3D7BF-CEA7-634B-8298-6BFC676B8812}"/>
              </a:ext>
            </a:extLst>
          </p:cNvPr>
          <p:cNvSpPr/>
          <p:nvPr/>
        </p:nvSpPr>
        <p:spPr>
          <a:xfrm>
            <a:off x="463825" y="833734"/>
            <a:ext cx="354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Оценка за Основной ход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42BC04-C39A-2341-99C4-2833F00542E8}"/>
              </a:ext>
            </a:extLst>
          </p:cNvPr>
          <p:cNvSpPr/>
          <p:nvPr/>
        </p:nvSpPr>
        <p:spPr>
          <a:xfrm>
            <a:off x="463825" y="3917419"/>
            <a:ext cx="463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Оценка за Танцевальные фигуры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F78A65B-E4E4-2E49-BB28-EE090699F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33540"/>
              </p:ext>
            </p:extLst>
          </p:nvPr>
        </p:nvGraphicFramePr>
        <p:xfrm>
          <a:off x="502528" y="4379083"/>
          <a:ext cx="5326910" cy="201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237">
                  <a:extLst>
                    <a:ext uri="{9D8B030D-6E8A-4147-A177-3AD203B41FA5}">
                      <a16:colId xmlns:a16="http://schemas.microsoft.com/office/drawing/2014/main" val="4001505495"/>
                    </a:ext>
                  </a:extLst>
                </a:gridCol>
                <a:gridCol w="1848237">
                  <a:extLst>
                    <a:ext uri="{9D8B030D-6E8A-4147-A177-3AD203B41FA5}">
                      <a16:colId xmlns:a16="http://schemas.microsoft.com/office/drawing/2014/main" val="1204959424"/>
                    </a:ext>
                  </a:extLst>
                </a:gridCol>
                <a:gridCol w="1630436">
                  <a:extLst>
                    <a:ext uri="{9D8B030D-6E8A-4147-A177-3AD203B41FA5}">
                      <a16:colId xmlns:a16="http://schemas.microsoft.com/office/drawing/2014/main" val="3647623688"/>
                    </a:ext>
                  </a:extLst>
                </a:gridCol>
              </a:tblGrid>
              <a:tr h="608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Подкритерий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Упрощенная 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баллах (1-10)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019677"/>
                  </a:ext>
                </a:extLst>
              </a:tr>
              <a:tr h="35107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Плохо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273821"/>
                  </a:ext>
                </a:extLst>
              </a:tr>
              <a:tr h="35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652008"/>
                  </a:ext>
                </a:extLst>
              </a:tr>
              <a:tr h="35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Хорошо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463670"/>
                  </a:ext>
                </a:extLst>
              </a:tr>
              <a:tr h="351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Великолепно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– 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20566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0E6CC9-EEEF-6A49-B4EB-1B6EA0D6FD08}"/>
              </a:ext>
            </a:extLst>
          </p:cNvPr>
          <p:cNvSpPr/>
          <p:nvPr/>
        </p:nvSpPr>
        <p:spPr>
          <a:xfrm>
            <a:off x="6286640" y="3920578"/>
            <a:ext cx="344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Оценка за Композицию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2CB934-7940-3248-9468-3428351A9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41388"/>
              </p:ext>
            </p:extLst>
          </p:nvPr>
        </p:nvGraphicFramePr>
        <p:xfrm>
          <a:off x="6286640" y="4379084"/>
          <a:ext cx="5326910" cy="202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237">
                  <a:extLst>
                    <a:ext uri="{9D8B030D-6E8A-4147-A177-3AD203B41FA5}">
                      <a16:colId xmlns:a16="http://schemas.microsoft.com/office/drawing/2014/main" val="3154597119"/>
                    </a:ext>
                  </a:extLst>
                </a:gridCol>
                <a:gridCol w="1848237">
                  <a:extLst>
                    <a:ext uri="{9D8B030D-6E8A-4147-A177-3AD203B41FA5}">
                      <a16:colId xmlns:a16="http://schemas.microsoft.com/office/drawing/2014/main" val="3808679347"/>
                    </a:ext>
                  </a:extLst>
                </a:gridCol>
                <a:gridCol w="1630436">
                  <a:extLst>
                    <a:ext uri="{9D8B030D-6E8A-4147-A177-3AD203B41FA5}">
                      <a16:colId xmlns:a16="http://schemas.microsoft.com/office/drawing/2014/main" val="511491027"/>
                    </a:ext>
                  </a:extLst>
                </a:gridCol>
              </a:tblGrid>
              <a:tr h="38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Подкритерий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Упрощенная оценка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баллах (1-10)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431500"/>
                  </a:ext>
                </a:extLst>
              </a:tr>
              <a:tr h="3855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Постановка 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Плохо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5278750"/>
                  </a:ext>
                </a:extLst>
              </a:tr>
              <a:tr h="38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–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555219"/>
                  </a:ext>
                </a:extLst>
              </a:tr>
              <a:tr h="38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Хорошо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047156"/>
                  </a:ext>
                </a:extLst>
              </a:tr>
              <a:tr h="38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Великолепно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– 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95614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68C8E8-930D-7F95-DCC1-723C353B5243}"/>
              </a:ext>
            </a:extLst>
          </p:cNvPr>
          <p:cNvSpPr txBox="1"/>
          <p:nvPr/>
        </p:nvSpPr>
        <p:spPr>
          <a:xfrm>
            <a:off x="6634283" y="77867"/>
            <a:ext cx="5409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Упрощенная система судейства (0 – 40)</a:t>
            </a:r>
          </a:p>
        </p:txBody>
      </p:sp>
    </p:spTree>
    <p:extLst>
      <p:ext uri="{BB962C8B-B14F-4D97-AF65-F5344CB8AC3E}">
        <p14:creationId xmlns:p14="http://schemas.microsoft.com/office/powerpoint/2010/main" val="148244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025B1-4BFF-1446-8141-5F8A0F4D6791}"/>
              </a:ext>
            </a:extLst>
          </p:cNvPr>
          <p:cNvSpPr/>
          <p:nvPr/>
        </p:nvSpPr>
        <p:spPr>
          <a:xfrm>
            <a:off x="7587915" y="3031725"/>
            <a:ext cx="4058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сумма баллов должна быть в диапазоне от 1 до 10 баллов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3ADC2-9D6B-140C-931D-5AF5DC056880}"/>
              </a:ext>
            </a:extLst>
          </p:cNvPr>
          <p:cNvSpPr txBox="1"/>
          <p:nvPr/>
        </p:nvSpPr>
        <p:spPr>
          <a:xfrm>
            <a:off x="501315" y="272534"/>
            <a:ext cx="867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Принцип формирования упрощенной оценки (0 – 40)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ED753-9ADE-8B4F-2CC5-A7A048567A31}"/>
              </a:ext>
            </a:extLst>
          </p:cNvPr>
          <p:cNvSpPr txBox="1"/>
          <p:nvPr/>
        </p:nvSpPr>
        <p:spPr>
          <a:xfrm>
            <a:off x="501316" y="979376"/>
            <a:ext cx="6100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Итоговая сумма баллов проставляется с учетом: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AF2E2-6C43-4433-3A1A-916D31E03DC3}"/>
              </a:ext>
            </a:extLst>
          </p:cNvPr>
          <p:cNvSpPr txBox="1"/>
          <p:nvPr/>
        </p:nvSpPr>
        <p:spPr>
          <a:xfrm>
            <a:off x="501316" y="1564196"/>
            <a:ext cx="1127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оценки компонентов и подкритериев в соответствии с Методикой судейства танца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B87CF-DF8C-6762-A942-DFC14CC553BB}"/>
              </a:ext>
            </a:extLst>
          </p:cNvPr>
          <p:cNvSpPr txBox="1"/>
          <p:nvPr/>
        </p:nvSpPr>
        <p:spPr>
          <a:xfrm>
            <a:off x="501315" y="2147928"/>
            <a:ext cx="1127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штрафов за потерю ритма, которые необходимо вычесть из суммы баллов, которую планировалось поставить</a:t>
            </a:r>
            <a:endParaRPr lang="ru-RU" sz="20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09C0519-2477-1153-4764-59F9C0553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51180"/>
              </p:ext>
            </p:extLst>
          </p:nvPr>
        </p:nvGraphicFramePr>
        <p:xfrm>
          <a:off x="545431" y="3918912"/>
          <a:ext cx="11101137" cy="258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379">
                  <a:extLst>
                    <a:ext uri="{9D8B030D-6E8A-4147-A177-3AD203B41FA5}">
                      <a16:colId xmlns:a16="http://schemas.microsoft.com/office/drawing/2014/main" val="2420465931"/>
                    </a:ext>
                  </a:extLst>
                </a:gridCol>
                <a:gridCol w="3700379">
                  <a:extLst>
                    <a:ext uri="{9D8B030D-6E8A-4147-A177-3AD203B41FA5}">
                      <a16:colId xmlns:a16="http://schemas.microsoft.com/office/drawing/2014/main" val="315311326"/>
                    </a:ext>
                  </a:extLst>
                </a:gridCol>
                <a:gridCol w="3700379">
                  <a:extLst>
                    <a:ext uri="{9D8B030D-6E8A-4147-A177-3AD203B41FA5}">
                      <a16:colId xmlns:a16="http://schemas.microsoft.com/office/drawing/2014/main" val="3639088374"/>
                    </a:ext>
                  </a:extLst>
                </a:gridCol>
              </a:tblGrid>
              <a:tr h="803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Диапазон оценки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Упрощенная общая оценка выступления пары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о выводе пары в следующий тур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08247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1 до 10 баллов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плохо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точно нет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24218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11 до 20 баллов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скорее нет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640276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21 до 30 баллов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хорошо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скорее да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935419"/>
                  </a:ext>
                </a:extLst>
              </a:tr>
              <a:tr h="45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31 до 40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великолепно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точно да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0494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81212E-9F07-0458-8561-C1BE4B741A31}"/>
              </a:ext>
            </a:extLst>
          </p:cNvPr>
          <p:cNvSpPr txBox="1"/>
          <p:nvPr/>
        </p:nvSpPr>
        <p:spPr>
          <a:xfrm>
            <a:off x="501315" y="3012215"/>
            <a:ext cx="5771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многократные ошибки потери ритма до 1 такта или две и более ошибок потери ритма более 1 такта</a:t>
            </a:r>
            <a:endParaRPr lang="ru-RU" sz="2000" dirty="0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D3F79502-DEC8-4E6C-F89D-D230019FC27D}"/>
              </a:ext>
            </a:extLst>
          </p:cNvPr>
          <p:cNvSpPr/>
          <p:nvPr/>
        </p:nvSpPr>
        <p:spPr>
          <a:xfrm>
            <a:off x="6390773" y="3205430"/>
            <a:ext cx="1078832" cy="373453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CF228-3033-5D64-3215-AA974B80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7CA4B9-33EC-BD4F-7BD3-F4928B9DFE29}"/>
              </a:ext>
            </a:extLst>
          </p:cNvPr>
          <p:cNvSpPr txBox="1"/>
          <p:nvPr/>
        </p:nvSpPr>
        <p:spPr>
          <a:xfrm>
            <a:off x="2044364" y="455862"/>
            <a:ext cx="8103271" cy="963863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«Сложность, разнообразие, оригинальность»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928DC-7AFD-855C-42BC-C2A5D9ED959C}"/>
              </a:ext>
            </a:extLst>
          </p:cNvPr>
          <p:cNvSpPr txBox="1"/>
          <p:nvPr/>
        </p:nvSpPr>
        <p:spPr>
          <a:xfrm>
            <a:off x="2044364" y="1939378"/>
            <a:ext cx="810327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получения высокой оценки учитывается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спортсменов исполнять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effectLst/>
                <a:highlight>
                  <a:srgbClr val="00549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сложные, разнообразные и оригинальные </a:t>
            </a: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танцевальные фигуры и движения,</a:t>
            </a:r>
          </a:p>
          <a:p>
            <a:pPr algn="ctr">
              <a:spcAft>
                <a:spcPts val="1200"/>
              </a:spcAft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требующие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высокого уровня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технического мастерства,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физической подготовки</a:t>
            </a:r>
          </a:p>
          <a:p>
            <a:pPr marL="457200" indent="-457200" algn="ctr">
              <a:spcAft>
                <a:spcPts val="120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координации.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69323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{3B51C47C-BBB5-3848-A2ED-90B5E8F29E39}tf16401369</Template>
  <TotalTime>3983</TotalTime>
  <Words>3070</Words>
  <Application>Microsoft Macintosh PowerPoint</Application>
  <PresentationFormat>Широкоэкранный</PresentationFormat>
  <Paragraphs>530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Proxima Nova Bold</vt:lpstr>
      <vt:lpstr>Arial</vt:lpstr>
      <vt:lpstr>Calibri</vt:lpstr>
      <vt:lpstr>Calibri Light</vt:lpstr>
      <vt:lpstr>Rockwell</vt:lpstr>
      <vt:lpstr>Symbol</vt:lpstr>
      <vt:lpstr>Wingdings</vt:lpstr>
      <vt:lpstr>Атлас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Деркач Елена Николаевна</dc:creator>
  <cp:lastModifiedBy>Зуев Кирилл</cp:lastModifiedBy>
  <cp:revision>378</cp:revision>
  <dcterms:created xsi:type="dcterms:W3CDTF">2023-01-14T10:16:38Z</dcterms:created>
  <dcterms:modified xsi:type="dcterms:W3CDTF">2026-02-05T15:48:29Z</dcterms:modified>
</cp:coreProperties>
</file>